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1" r:id="rId9"/>
    <p:sldId id="260" r:id="rId10"/>
    <p:sldId id="262" r:id="rId11"/>
    <p:sldId id="265" r:id="rId12"/>
    <p:sldId id="263" r:id="rId13"/>
    <p:sldId id="264" r:id="rId14"/>
    <p:sldId id="266" r:id="rId15"/>
    <p:sldId id="267" r:id="rId16"/>
    <p:sldId id="268" r:id="rId17"/>
    <p:sldId id="269" r:id="rId18"/>
    <p:sldId id="273" r:id="rId19"/>
    <p:sldId id="270"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108" d="100"/>
          <a:sy n="108"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Data!$B$40</c:f>
              <c:strCache>
                <c:ptCount val="1"/>
                <c:pt idx="0">
                  <c:v>% Diagnosed</c:v>
                </c:pt>
              </c:strCache>
            </c:strRef>
          </c:tx>
          <c:spPr>
            <a:ln w="19050">
              <a:solidFill>
                <a:schemeClr val="bg1">
                  <a:lumMod val="50000"/>
                </a:schemeClr>
              </a:solidFill>
            </a:ln>
          </c:spPr>
          <c:invertIfNegative val="0"/>
          <c:dLbls>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Data!$A$41:$A$52</c:f>
              <c:numCache>
                <c:formatCode>mmm\-yy</c:formatCode>
                <c:ptCount val="12"/>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numCache>
            </c:numRef>
          </c:cat>
          <c:val>
            <c:numRef>
              <c:f>Data!$B$41:$B$52</c:f>
              <c:numCache>
                <c:formatCode>0.0%</c:formatCode>
                <c:ptCount val="12"/>
                <c:pt idx="0">
                  <c:v>0.55570657945036739</c:v>
                </c:pt>
                <c:pt idx="1">
                  <c:v>0.55833085959034812</c:v>
                </c:pt>
                <c:pt idx="2">
                  <c:v>0.56743421052631582</c:v>
                </c:pt>
                <c:pt idx="3">
                  <c:v>0.56981925178646486</c:v>
                </c:pt>
                <c:pt idx="4">
                  <c:v>0.57258334729435412</c:v>
                </c:pt>
                <c:pt idx="5">
                  <c:v>0.57199999999999995</c:v>
                </c:pt>
                <c:pt idx="6">
                  <c:v>0.57299999999999995</c:v>
                </c:pt>
                <c:pt idx="7">
                  <c:v>0.57299999999999995</c:v>
                </c:pt>
                <c:pt idx="8">
                  <c:v>0.57299999999999995</c:v>
                </c:pt>
                <c:pt idx="9">
                  <c:v>0.57099999999999995</c:v>
                </c:pt>
                <c:pt idx="10">
                  <c:v>0.57474931631722881</c:v>
                </c:pt>
                <c:pt idx="11">
                  <c:v>0.57545961578186322</c:v>
                </c:pt>
              </c:numCache>
            </c:numRef>
          </c:val>
          <c:extLst>
            <c:ext xmlns:c16="http://schemas.microsoft.com/office/drawing/2014/chart" uri="{C3380CC4-5D6E-409C-BE32-E72D297353CC}">
              <c16:uniqueId val="{00000000-5CB4-4294-884A-26EA31C957D7}"/>
            </c:ext>
          </c:extLst>
        </c:ser>
        <c:dLbls>
          <c:showLegendKey val="0"/>
          <c:showVal val="0"/>
          <c:showCatName val="0"/>
          <c:showSerName val="0"/>
          <c:showPercent val="0"/>
          <c:showBubbleSize val="0"/>
        </c:dLbls>
        <c:gapWidth val="150"/>
        <c:axId val="289423320"/>
        <c:axId val="289425200"/>
      </c:barChart>
      <c:lineChart>
        <c:grouping val="standard"/>
        <c:varyColors val="0"/>
        <c:ser>
          <c:idx val="1"/>
          <c:order val="1"/>
          <c:tx>
            <c:strRef>
              <c:f>Data!$C$40</c:f>
              <c:strCache>
                <c:ptCount val="1"/>
                <c:pt idx="0">
                  <c:v>Improvement Plan Trajectory</c:v>
                </c:pt>
              </c:strCache>
            </c:strRef>
          </c:tx>
          <c:spPr>
            <a:ln w="22225">
              <a:solidFill>
                <a:srgbClr val="FF0000"/>
              </a:solidFill>
              <a:prstDash val="lgDash"/>
            </a:ln>
          </c:spPr>
          <c:marker>
            <c:symbol val="none"/>
          </c:marker>
          <c:dLbls>
            <c:spPr>
              <a:solidFill>
                <a:schemeClr val="bg1">
                  <a:lumMod val="75000"/>
                </a:schemeClr>
              </a:solidFill>
              <a:ln>
                <a:noFill/>
              </a:ln>
              <a:effectLst/>
            </c:spPr>
            <c:txPr>
              <a:bodyPr wrap="square" lIns="38100" tIns="19050" rIns="38100" bIns="19050" anchor="ctr">
                <a:spAutoFit/>
              </a:bodyPr>
              <a:lstStyle/>
              <a:p>
                <a:pPr>
                  <a:defRPr b="1">
                    <a:solidFill>
                      <a:sysClr val="windowText" lastClr="0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Data!$A$41:$A$52</c:f>
              <c:numCache>
                <c:formatCode>mmm\-yy</c:formatCode>
                <c:ptCount val="12"/>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numCache>
            </c:numRef>
          </c:cat>
          <c:val>
            <c:numRef>
              <c:f>Data!$C$41:$C$52</c:f>
              <c:numCache>
                <c:formatCode>0.0%</c:formatCode>
                <c:ptCount val="12"/>
                <c:pt idx="0">
                  <c:v>0.55000000000000004</c:v>
                </c:pt>
                <c:pt idx="1">
                  <c:v>0.55000000000000004</c:v>
                </c:pt>
                <c:pt idx="2">
                  <c:v>0.55100000000000005</c:v>
                </c:pt>
                <c:pt idx="3">
                  <c:v>0.55300000000000005</c:v>
                </c:pt>
                <c:pt idx="4">
                  <c:v>0.55500000000000005</c:v>
                </c:pt>
                <c:pt idx="5">
                  <c:v>0.55900000000000005</c:v>
                </c:pt>
                <c:pt idx="6">
                  <c:v>0.56499999999999995</c:v>
                </c:pt>
                <c:pt idx="7">
                  <c:v>0.57099999999999995</c:v>
                </c:pt>
                <c:pt idx="8">
                  <c:v>0.57699999999999996</c:v>
                </c:pt>
                <c:pt idx="9">
                  <c:v>0.58399999999999996</c:v>
                </c:pt>
                <c:pt idx="10">
                  <c:v>0.59</c:v>
                </c:pt>
                <c:pt idx="11">
                  <c:v>0.59599999999999997</c:v>
                </c:pt>
              </c:numCache>
            </c:numRef>
          </c:val>
          <c:smooth val="0"/>
          <c:extLst>
            <c:ext xmlns:c16="http://schemas.microsoft.com/office/drawing/2014/chart" uri="{C3380CC4-5D6E-409C-BE32-E72D297353CC}">
              <c16:uniqueId val="{00000001-5CB4-4294-884A-26EA31C957D7}"/>
            </c:ext>
          </c:extLst>
        </c:ser>
        <c:ser>
          <c:idx val="2"/>
          <c:order val="2"/>
          <c:tx>
            <c:strRef>
              <c:f>Data!$D$40</c:f>
              <c:strCache>
                <c:ptCount val="1"/>
                <c:pt idx="0">
                  <c:v>National Target</c:v>
                </c:pt>
              </c:strCache>
            </c:strRef>
          </c:tx>
          <c:spPr>
            <a:ln w="22225">
              <a:solidFill>
                <a:srgbClr val="00B0F0"/>
              </a:solidFill>
              <a:prstDash val="lgDash"/>
            </a:ln>
          </c:spPr>
          <c:marker>
            <c:symbol val="none"/>
          </c:marker>
          <c:cat>
            <c:numRef>
              <c:f>Data!$A$41:$A$52</c:f>
              <c:numCache>
                <c:formatCode>mmm\-yy</c:formatCode>
                <c:ptCount val="12"/>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numCache>
            </c:numRef>
          </c:cat>
          <c:val>
            <c:numRef>
              <c:f>Data!$D$41:$D$52</c:f>
              <c:numCache>
                <c:formatCode>0.0%</c:formatCode>
                <c:ptCount val="12"/>
                <c:pt idx="0">
                  <c:v>0.66700000000000004</c:v>
                </c:pt>
                <c:pt idx="1">
                  <c:v>0.66700000000000004</c:v>
                </c:pt>
                <c:pt idx="2">
                  <c:v>0.66700000000000004</c:v>
                </c:pt>
                <c:pt idx="3">
                  <c:v>0.66700000000000004</c:v>
                </c:pt>
                <c:pt idx="4">
                  <c:v>0.66700000000000004</c:v>
                </c:pt>
                <c:pt idx="5">
                  <c:v>0.66700000000000004</c:v>
                </c:pt>
                <c:pt idx="6">
                  <c:v>0.66700000000000004</c:v>
                </c:pt>
                <c:pt idx="7">
                  <c:v>0.66700000000000004</c:v>
                </c:pt>
                <c:pt idx="8">
                  <c:v>0.66700000000000004</c:v>
                </c:pt>
                <c:pt idx="9">
                  <c:v>0.66700000000000004</c:v>
                </c:pt>
                <c:pt idx="10">
                  <c:v>0.66700000000000004</c:v>
                </c:pt>
                <c:pt idx="11">
                  <c:v>0.66700000000000004</c:v>
                </c:pt>
              </c:numCache>
            </c:numRef>
          </c:val>
          <c:smooth val="0"/>
          <c:extLst>
            <c:ext xmlns:c16="http://schemas.microsoft.com/office/drawing/2014/chart" uri="{C3380CC4-5D6E-409C-BE32-E72D297353CC}">
              <c16:uniqueId val="{00000002-5CB4-4294-884A-26EA31C957D7}"/>
            </c:ext>
          </c:extLst>
        </c:ser>
        <c:dLbls>
          <c:showLegendKey val="0"/>
          <c:showVal val="0"/>
          <c:showCatName val="0"/>
          <c:showSerName val="0"/>
          <c:showPercent val="0"/>
          <c:showBubbleSize val="0"/>
        </c:dLbls>
        <c:marker val="1"/>
        <c:smooth val="0"/>
        <c:axId val="289423320"/>
        <c:axId val="289425200"/>
      </c:lineChart>
      <c:dateAx>
        <c:axId val="289423320"/>
        <c:scaling>
          <c:orientation val="minMax"/>
        </c:scaling>
        <c:delete val="0"/>
        <c:axPos val="b"/>
        <c:numFmt formatCode="mmm\-yy" sourceLinked="1"/>
        <c:majorTickMark val="out"/>
        <c:minorTickMark val="none"/>
        <c:tickLblPos val="nextTo"/>
        <c:crossAx val="289425200"/>
        <c:crosses val="autoZero"/>
        <c:auto val="1"/>
        <c:lblOffset val="100"/>
        <c:baseTimeUnit val="months"/>
      </c:dateAx>
      <c:valAx>
        <c:axId val="289425200"/>
        <c:scaling>
          <c:orientation val="minMax"/>
          <c:min val="0.45"/>
        </c:scaling>
        <c:delete val="0"/>
        <c:axPos val="l"/>
        <c:majorGridlines/>
        <c:numFmt formatCode="0%" sourceLinked="0"/>
        <c:majorTickMark val="out"/>
        <c:minorTickMark val="none"/>
        <c:tickLblPos val="nextTo"/>
        <c:crossAx val="289423320"/>
        <c:crosses val="autoZero"/>
        <c:crossBetween val="between"/>
        <c:majorUnit val="5.000000000000001E-2"/>
      </c:valAx>
    </c:plotArea>
    <c:legend>
      <c:legendPos val="t"/>
      <c:overlay val="0"/>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F4392-F23D-46A6-8140-DA2E25A49EC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E9B1252-F820-4B96-9559-0CFDA2618E83}">
      <dgm:prSet/>
      <dgm:spPr/>
      <dgm:t>
        <a:bodyPr/>
        <a:lstStyle/>
        <a:p>
          <a:r>
            <a:rPr lang="en-GB"/>
            <a:t>NICE guidance specifies that before starting any medication for distress in people with dementia, a structured assessment should be carried out to explore possible causes and address clinical or environmental factors, such an infection or pain.</a:t>
          </a:r>
          <a:endParaRPr lang="en-US"/>
        </a:p>
      </dgm:t>
    </dgm:pt>
    <dgm:pt modelId="{0CC091FA-0D14-421C-9BCB-C925F79CBDBE}" type="parTrans" cxnId="{400B0330-D3E0-49F7-B908-8F7616EF88B6}">
      <dgm:prSet/>
      <dgm:spPr/>
      <dgm:t>
        <a:bodyPr/>
        <a:lstStyle/>
        <a:p>
          <a:endParaRPr lang="en-US"/>
        </a:p>
      </dgm:t>
    </dgm:pt>
    <dgm:pt modelId="{DC576C02-C9F7-420C-A2BB-C488E525CBA7}" type="sibTrans" cxnId="{400B0330-D3E0-49F7-B908-8F7616EF88B6}">
      <dgm:prSet/>
      <dgm:spPr/>
      <dgm:t>
        <a:bodyPr/>
        <a:lstStyle/>
        <a:p>
          <a:endParaRPr lang="en-US"/>
        </a:p>
      </dgm:t>
    </dgm:pt>
    <dgm:pt modelId="{BB1AE494-59B7-4A70-A397-D0AC381E733E}">
      <dgm:prSet/>
      <dgm:spPr/>
      <dgm:t>
        <a:bodyPr/>
        <a:lstStyle/>
        <a:p>
          <a:r>
            <a:rPr lang="en-GB"/>
            <a:t>If symptoms are very severe, or if non-pharmacological approaches have not worked, then medication can help to relieve BPSD and this may include the prescription of anti-psychotic medication, but these can have side effects which include severe physical symptoms, including stroke, heart attack, worsening of dementia symptoms or even death.</a:t>
          </a:r>
          <a:endParaRPr lang="en-US"/>
        </a:p>
      </dgm:t>
    </dgm:pt>
    <dgm:pt modelId="{ADEA6C09-7B55-419A-8C69-915AB119AFD7}" type="parTrans" cxnId="{ED6C35F9-1961-4623-BEB7-5A760D841F9B}">
      <dgm:prSet/>
      <dgm:spPr/>
      <dgm:t>
        <a:bodyPr/>
        <a:lstStyle/>
        <a:p>
          <a:endParaRPr lang="en-US"/>
        </a:p>
      </dgm:t>
    </dgm:pt>
    <dgm:pt modelId="{C832CB6F-C95B-4463-911F-69B10D84E8F3}" type="sibTrans" cxnId="{ED6C35F9-1961-4623-BEB7-5A760D841F9B}">
      <dgm:prSet/>
      <dgm:spPr/>
      <dgm:t>
        <a:bodyPr/>
        <a:lstStyle/>
        <a:p>
          <a:endParaRPr lang="en-US"/>
        </a:p>
      </dgm:t>
    </dgm:pt>
    <dgm:pt modelId="{9C50B6C0-EFE5-4670-8E6E-CA27613E41BA}" type="pres">
      <dgm:prSet presAssocID="{5A1F4392-F23D-46A6-8140-DA2E25A49EC5}" presName="linear" presStyleCnt="0">
        <dgm:presLayoutVars>
          <dgm:animLvl val="lvl"/>
          <dgm:resizeHandles val="exact"/>
        </dgm:presLayoutVars>
      </dgm:prSet>
      <dgm:spPr/>
    </dgm:pt>
    <dgm:pt modelId="{719FCA91-B630-4800-B8AB-49B33375D9F6}" type="pres">
      <dgm:prSet presAssocID="{5E9B1252-F820-4B96-9559-0CFDA2618E83}" presName="parentText" presStyleLbl="node1" presStyleIdx="0" presStyleCnt="2">
        <dgm:presLayoutVars>
          <dgm:chMax val="0"/>
          <dgm:bulletEnabled val="1"/>
        </dgm:presLayoutVars>
      </dgm:prSet>
      <dgm:spPr/>
    </dgm:pt>
    <dgm:pt modelId="{493E9DCC-8921-428F-8E8E-428B478010CA}" type="pres">
      <dgm:prSet presAssocID="{DC576C02-C9F7-420C-A2BB-C488E525CBA7}" presName="spacer" presStyleCnt="0"/>
      <dgm:spPr/>
    </dgm:pt>
    <dgm:pt modelId="{DC0E4020-BE91-409D-8406-BD5539C1D7E8}" type="pres">
      <dgm:prSet presAssocID="{BB1AE494-59B7-4A70-A397-D0AC381E733E}" presName="parentText" presStyleLbl="node1" presStyleIdx="1" presStyleCnt="2">
        <dgm:presLayoutVars>
          <dgm:chMax val="0"/>
          <dgm:bulletEnabled val="1"/>
        </dgm:presLayoutVars>
      </dgm:prSet>
      <dgm:spPr/>
    </dgm:pt>
  </dgm:ptLst>
  <dgm:cxnLst>
    <dgm:cxn modelId="{3FD9282F-0693-4EED-A984-864700D94EE7}" type="presOf" srcId="{BB1AE494-59B7-4A70-A397-D0AC381E733E}" destId="{DC0E4020-BE91-409D-8406-BD5539C1D7E8}" srcOrd="0" destOrd="0" presId="urn:microsoft.com/office/officeart/2005/8/layout/vList2"/>
    <dgm:cxn modelId="{400B0330-D3E0-49F7-B908-8F7616EF88B6}" srcId="{5A1F4392-F23D-46A6-8140-DA2E25A49EC5}" destId="{5E9B1252-F820-4B96-9559-0CFDA2618E83}" srcOrd="0" destOrd="0" parTransId="{0CC091FA-0D14-421C-9BCB-C925F79CBDBE}" sibTransId="{DC576C02-C9F7-420C-A2BB-C488E525CBA7}"/>
    <dgm:cxn modelId="{0A39EC8A-D1A6-4F33-AA03-03D847214023}" type="presOf" srcId="{5E9B1252-F820-4B96-9559-0CFDA2618E83}" destId="{719FCA91-B630-4800-B8AB-49B33375D9F6}" srcOrd="0" destOrd="0" presId="urn:microsoft.com/office/officeart/2005/8/layout/vList2"/>
    <dgm:cxn modelId="{1B2FA99B-25FB-4399-83C4-33D2D90BA29A}" type="presOf" srcId="{5A1F4392-F23D-46A6-8140-DA2E25A49EC5}" destId="{9C50B6C0-EFE5-4670-8E6E-CA27613E41BA}" srcOrd="0" destOrd="0" presId="urn:microsoft.com/office/officeart/2005/8/layout/vList2"/>
    <dgm:cxn modelId="{ED6C35F9-1961-4623-BEB7-5A760D841F9B}" srcId="{5A1F4392-F23D-46A6-8140-DA2E25A49EC5}" destId="{BB1AE494-59B7-4A70-A397-D0AC381E733E}" srcOrd="1" destOrd="0" parTransId="{ADEA6C09-7B55-419A-8C69-915AB119AFD7}" sibTransId="{C832CB6F-C95B-4463-911F-69B10D84E8F3}"/>
    <dgm:cxn modelId="{4D304364-374B-425B-AE42-99BE6969DAF2}" type="presParOf" srcId="{9C50B6C0-EFE5-4670-8E6E-CA27613E41BA}" destId="{719FCA91-B630-4800-B8AB-49B33375D9F6}" srcOrd="0" destOrd="0" presId="urn:microsoft.com/office/officeart/2005/8/layout/vList2"/>
    <dgm:cxn modelId="{1965D2CB-3415-412A-B133-2F43F8D1A767}" type="presParOf" srcId="{9C50B6C0-EFE5-4670-8E6E-CA27613E41BA}" destId="{493E9DCC-8921-428F-8E8E-428B478010CA}" srcOrd="1" destOrd="0" presId="urn:microsoft.com/office/officeart/2005/8/layout/vList2"/>
    <dgm:cxn modelId="{BDA646A9-F5CE-47AE-9C97-E2074C327BF8}" type="presParOf" srcId="{9C50B6C0-EFE5-4670-8E6E-CA27613E41BA}" destId="{DC0E4020-BE91-409D-8406-BD5539C1D7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FCA91-B630-4800-B8AB-49B33375D9F6}">
      <dsp:nvSpPr>
        <dsp:cNvPr id="0" name=""/>
        <dsp:cNvSpPr/>
      </dsp:nvSpPr>
      <dsp:spPr>
        <a:xfrm>
          <a:off x="0" y="222106"/>
          <a:ext cx="6263640" cy="24999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NICE guidance specifies that before starting any medication for distress in people with dementia, a structured assessment should be carried out to explore possible causes and address clinical or environmental factors, such an infection or pain.</a:t>
          </a:r>
          <a:endParaRPr lang="en-US" sz="2100" kern="1200"/>
        </a:p>
      </dsp:txBody>
      <dsp:txXfrm>
        <a:off x="122040" y="344146"/>
        <a:ext cx="6019560" cy="2255917"/>
      </dsp:txXfrm>
    </dsp:sp>
    <dsp:sp modelId="{DC0E4020-BE91-409D-8406-BD5539C1D7E8}">
      <dsp:nvSpPr>
        <dsp:cNvPr id="0" name=""/>
        <dsp:cNvSpPr/>
      </dsp:nvSpPr>
      <dsp:spPr>
        <a:xfrm>
          <a:off x="0" y="2782584"/>
          <a:ext cx="6263640" cy="249999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If symptoms are very severe, or if non-pharmacological approaches have not worked, then medication can help to relieve BPSD and this may include the prescription of anti-psychotic medication, but these can have side effects which include severe physical symptoms, including stroke, heart attack, worsening of dementia symptoms or even death.</a:t>
          </a:r>
          <a:endParaRPr lang="en-US" sz="2100" kern="1200"/>
        </a:p>
      </dsp:txBody>
      <dsp:txXfrm>
        <a:off x="122040" y="2904624"/>
        <a:ext cx="6019560" cy="22559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09E1-9457-4D2C-B266-864744D99E7F}" type="datetimeFigureOut">
              <a:rPr lang="en-GB" smtClean="0"/>
              <a:t>18/05/2022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6E7EB-DF38-4A0E-84D9-750B935609F0}" type="slidenum">
              <a:rPr lang="en-GB" smtClean="0"/>
              <a:t>‹#›</a:t>
            </a:fld>
            <a:endParaRPr lang="en-GB"/>
          </a:p>
        </p:txBody>
      </p:sp>
    </p:spTree>
    <p:extLst>
      <p:ext uri="{BB962C8B-B14F-4D97-AF65-F5344CB8AC3E}">
        <p14:creationId xmlns:p14="http://schemas.microsoft.com/office/powerpoint/2010/main" val="146364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 of antipsychotics in people with dementia has increased during the pandemic.  Data from NHS Digital reveal that the percentage of people with dementia in England prescribed antipsychotics has risen from a stable 9.4-9.5% in the 8 months prior to March 2020, to 10% in 30 April 2020.  This is largely attributed to prescribing in care homes for individuals, who have struggled to understand the restrictions placed upon them by the pandemic or who have a delirium caused by Covid-19.</a:t>
            </a:r>
          </a:p>
          <a:p>
            <a:endParaRPr lang="en-GB" dirty="0"/>
          </a:p>
        </p:txBody>
      </p:sp>
      <p:sp>
        <p:nvSpPr>
          <p:cNvPr id="4" name="Slide Number Placeholder 3"/>
          <p:cNvSpPr>
            <a:spLocks noGrp="1"/>
          </p:cNvSpPr>
          <p:nvPr>
            <p:ph type="sldNum" sz="quarter" idx="5"/>
          </p:nvPr>
        </p:nvSpPr>
        <p:spPr/>
        <p:txBody>
          <a:bodyPr/>
          <a:lstStyle/>
          <a:p>
            <a:fld id="{2D76E7EB-DF38-4A0E-84D9-750B935609F0}" type="slidenum">
              <a:rPr lang="en-GB" smtClean="0"/>
              <a:t>13</a:t>
            </a:fld>
            <a:endParaRPr lang="en-GB"/>
          </a:p>
        </p:txBody>
      </p:sp>
    </p:spTree>
    <p:extLst>
      <p:ext uri="{BB962C8B-B14F-4D97-AF65-F5344CB8AC3E}">
        <p14:creationId xmlns:p14="http://schemas.microsoft.com/office/powerpoint/2010/main" val="343808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C6C1-ADAA-4491-A6B7-CE6102594D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92CA97-0040-4CCF-BB74-B169BC845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747977-7B0D-4704-BDA2-7CCD0104BA48}"/>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5" name="Footer Placeholder 4">
            <a:extLst>
              <a:ext uri="{FF2B5EF4-FFF2-40B4-BE49-F238E27FC236}">
                <a16:creationId xmlns:a16="http://schemas.microsoft.com/office/drawing/2014/main" id="{FC87EF02-FA1B-431A-9F77-9051F379CE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03A0C5-BEDA-4DD2-9512-B65168C7531C}"/>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143944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312E-C77F-4BEF-B356-95FBED0DF8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BA117B-C977-4638-BCC4-07EC34089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A4A24-C6D4-48DB-9A58-BE7227E4FE78}"/>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5" name="Footer Placeholder 4">
            <a:extLst>
              <a:ext uri="{FF2B5EF4-FFF2-40B4-BE49-F238E27FC236}">
                <a16:creationId xmlns:a16="http://schemas.microsoft.com/office/drawing/2014/main" id="{2B52E311-E426-4989-B0C6-A08B42B9C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4CB7D-7074-4072-83CE-77090343ECF7}"/>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209043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305C44-4283-4D6B-9E4A-4156224E4C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9DED37-BA8E-440A-81B5-598030534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C32EB-99E2-4E9F-9D96-669DD22BCAE9}"/>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5" name="Footer Placeholder 4">
            <a:extLst>
              <a:ext uri="{FF2B5EF4-FFF2-40B4-BE49-F238E27FC236}">
                <a16:creationId xmlns:a16="http://schemas.microsoft.com/office/drawing/2014/main" id="{1E426E79-AF08-409F-A805-0F98CAC24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8F06C-EB98-4D88-9474-7FB837869765}"/>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99268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3FDD-08C9-4312-B085-DEDE31CE03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11FC3E-F480-4E3B-A55D-D17AB6D0D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2D93F-FF4F-4661-9A47-CDA2BFC2903A}"/>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5" name="Footer Placeholder 4">
            <a:extLst>
              <a:ext uri="{FF2B5EF4-FFF2-40B4-BE49-F238E27FC236}">
                <a16:creationId xmlns:a16="http://schemas.microsoft.com/office/drawing/2014/main" id="{1ADD287D-A31A-47DD-A879-C62D413843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06CD5-C3CA-4C17-9ED2-C5A222DFBA76}"/>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65396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277F-D884-494D-97EE-212D36DBF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49FF34-1274-4F80-87F5-FACF398CB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08EFD-F5C0-4EFF-9777-4C0951C2300D}"/>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5" name="Footer Placeholder 4">
            <a:extLst>
              <a:ext uri="{FF2B5EF4-FFF2-40B4-BE49-F238E27FC236}">
                <a16:creationId xmlns:a16="http://schemas.microsoft.com/office/drawing/2014/main" id="{611A1DD5-5EA3-42DC-9779-C01945F72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265C83-715C-4B61-8332-C9E9CFDB1FF8}"/>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146298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BCAD-AA97-494B-96E5-DD980E8BB9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6FC64E-A7B9-4DFB-AA33-DA9CE8D90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7485CA-6D08-4649-B03D-87BBFB6F10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C61558-B472-4C6B-8033-F23F35AD0951}"/>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6" name="Footer Placeholder 5">
            <a:extLst>
              <a:ext uri="{FF2B5EF4-FFF2-40B4-BE49-F238E27FC236}">
                <a16:creationId xmlns:a16="http://schemas.microsoft.com/office/drawing/2014/main" id="{FC6A5C59-B338-41C5-A40D-42BF798B43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6C6DBC-074A-4C34-86EC-0E641F1A7112}"/>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170853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2902A-CC89-47AD-A94A-0FDAD66532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EE8D08-C011-4C86-BBB0-CA39B5A9B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77B37C-AC47-4878-84C1-3E66D6AE6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AF27C8-BF26-46BA-8166-48DF33492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8745E-F722-43C4-86BC-F13DFB035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1395EB-9342-42B3-98F6-4A5B5FCC956B}"/>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8" name="Footer Placeholder 7">
            <a:extLst>
              <a:ext uri="{FF2B5EF4-FFF2-40B4-BE49-F238E27FC236}">
                <a16:creationId xmlns:a16="http://schemas.microsoft.com/office/drawing/2014/main" id="{5371533E-7F19-4437-B6EE-1FC476213F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226359-7542-4978-954B-D81A13E9C81E}"/>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203149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39BF-F6D8-4EC0-BFDB-8F95D754C1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3B9A8D-A87A-42E2-8BB2-709FFF67D06D}"/>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4" name="Footer Placeholder 3">
            <a:extLst>
              <a:ext uri="{FF2B5EF4-FFF2-40B4-BE49-F238E27FC236}">
                <a16:creationId xmlns:a16="http://schemas.microsoft.com/office/drawing/2014/main" id="{A4C1A3EC-E0EB-4296-84DB-2200E18AC8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09B534-A865-4933-8823-3E35C2321C86}"/>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110935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2E2737-44D9-4F0B-921B-FF688D93E53C}"/>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3" name="Footer Placeholder 2">
            <a:extLst>
              <a:ext uri="{FF2B5EF4-FFF2-40B4-BE49-F238E27FC236}">
                <a16:creationId xmlns:a16="http://schemas.microsoft.com/office/drawing/2014/main" id="{6455B63D-7307-4C1F-9E29-08974103FA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A3D303-7E01-444C-AF1F-0E06A56907FB}"/>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275166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2E59-E7DF-445E-AF2D-C5A5DAA75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15369-8FD2-45A2-BC3C-E2B97A52F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589C2C-FD21-4A6A-A3D8-0F009713B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1E61A-6FCB-4981-BD39-3FB4086B6F4D}"/>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6" name="Footer Placeholder 5">
            <a:extLst>
              <a:ext uri="{FF2B5EF4-FFF2-40B4-BE49-F238E27FC236}">
                <a16:creationId xmlns:a16="http://schemas.microsoft.com/office/drawing/2014/main" id="{8531E38D-C0B9-4B19-ABF1-18FE683C73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21053D-3EAB-4241-ADAA-F66314B8D806}"/>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3322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9CAE-EA8B-45DC-822C-14438B9D1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F62618-7DB3-4A4D-9AB3-C845B51E3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F38742-0546-42ED-BE18-BA7D4A0C4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F123E-A498-4368-B286-3E42C26BDA23}"/>
              </a:ext>
            </a:extLst>
          </p:cNvPr>
          <p:cNvSpPr>
            <a:spLocks noGrp="1"/>
          </p:cNvSpPr>
          <p:nvPr>
            <p:ph type="dt" sz="half" idx="10"/>
          </p:nvPr>
        </p:nvSpPr>
        <p:spPr/>
        <p:txBody>
          <a:bodyPr/>
          <a:lstStyle/>
          <a:p>
            <a:fld id="{87B85FA3-D805-4AC9-9DA1-046ADC01E22E}" type="datetimeFigureOut">
              <a:rPr lang="en-GB" smtClean="0"/>
              <a:t>18/05/2022</a:t>
            </a:fld>
            <a:endParaRPr lang="en-GB"/>
          </a:p>
        </p:txBody>
      </p:sp>
      <p:sp>
        <p:nvSpPr>
          <p:cNvPr id="6" name="Footer Placeholder 5">
            <a:extLst>
              <a:ext uri="{FF2B5EF4-FFF2-40B4-BE49-F238E27FC236}">
                <a16:creationId xmlns:a16="http://schemas.microsoft.com/office/drawing/2014/main" id="{F1E7B74C-B92E-40A0-81D9-09771E5CB6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AD9C36-A875-4ED4-B180-DFEF4E0070F2}"/>
              </a:ext>
            </a:extLst>
          </p:cNvPr>
          <p:cNvSpPr>
            <a:spLocks noGrp="1"/>
          </p:cNvSpPr>
          <p:nvPr>
            <p:ph type="sldNum" sz="quarter" idx="12"/>
          </p:nvPr>
        </p:nvSpPr>
        <p:spPr/>
        <p:txBody>
          <a:bodyPr/>
          <a:lstStyle/>
          <a:p>
            <a:fld id="{53DC1494-9CFC-40D4-AB20-6F896A05250C}" type="slidenum">
              <a:rPr lang="en-GB" smtClean="0"/>
              <a:t>‹#›</a:t>
            </a:fld>
            <a:endParaRPr lang="en-GB"/>
          </a:p>
        </p:txBody>
      </p:sp>
    </p:spTree>
    <p:extLst>
      <p:ext uri="{BB962C8B-B14F-4D97-AF65-F5344CB8AC3E}">
        <p14:creationId xmlns:p14="http://schemas.microsoft.com/office/powerpoint/2010/main" val="334304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5E3A4-7FD4-43A7-A80E-E654FC5D4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CC1DEF-9545-4DB1-9896-9CAEE73D9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8EB666-862D-41A3-8D21-0E5FAC8F3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85FA3-D805-4AC9-9DA1-046ADC01E22E}" type="datetimeFigureOut">
              <a:rPr lang="en-GB" smtClean="0"/>
              <a:t>18/05/2022</a:t>
            </a:fld>
            <a:endParaRPr lang="en-GB"/>
          </a:p>
        </p:txBody>
      </p:sp>
      <p:sp>
        <p:nvSpPr>
          <p:cNvPr id="5" name="Footer Placeholder 4">
            <a:extLst>
              <a:ext uri="{FF2B5EF4-FFF2-40B4-BE49-F238E27FC236}">
                <a16:creationId xmlns:a16="http://schemas.microsoft.com/office/drawing/2014/main" id="{7F4111BE-2675-4707-800B-94DF0B4C6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76031C-984D-490E-94BC-B23B132FB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C1494-9CFC-40D4-AB20-6F896A05250C}" type="slidenum">
              <a:rPr lang="en-GB" smtClean="0"/>
              <a:t>‹#›</a:t>
            </a:fld>
            <a:endParaRPr lang="en-GB"/>
          </a:p>
        </p:txBody>
      </p:sp>
    </p:spTree>
    <p:extLst>
      <p:ext uri="{BB962C8B-B14F-4D97-AF65-F5344CB8AC3E}">
        <p14:creationId xmlns:p14="http://schemas.microsoft.com/office/powerpoint/2010/main" val="1849760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lzheimers.org.uk/dementia-professionals/resources-gps/diadem-diagnosing-advanced-dementia-mandat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BC9E-821F-4215-9316-1C59445AB64E}"/>
              </a:ext>
            </a:extLst>
          </p:cNvPr>
          <p:cNvSpPr>
            <a:spLocks noGrp="1"/>
          </p:cNvSpPr>
          <p:nvPr>
            <p:ph type="ctrTitle"/>
          </p:nvPr>
        </p:nvSpPr>
        <p:spPr>
          <a:xfrm>
            <a:off x="1524000" y="1122362"/>
            <a:ext cx="9144000" cy="2306638"/>
          </a:xfrm>
        </p:spPr>
        <p:txBody>
          <a:bodyPr>
            <a:normAutofit fontScale="90000"/>
          </a:bodyPr>
          <a:lstStyle/>
          <a:p>
            <a:r>
              <a:rPr lang="en-GB" dirty="0"/>
              <a:t>Kent and Medway Dementia Service Improvement Programme</a:t>
            </a:r>
          </a:p>
        </p:txBody>
      </p:sp>
      <p:sp>
        <p:nvSpPr>
          <p:cNvPr id="3" name="Subtitle 2">
            <a:extLst>
              <a:ext uri="{FF2B5EF4-FFF2-40B4-BE49-F238E27FC236}">
                <a16:creationId xmlns:a16="http://schemas.microsoft.com/office/drawing/2014/main" id="{A498D9BB-4198-49D9-A5D3-6F1649F26D41}"/>
              </a:ext>
            </a:extLst>
          </p:cNvPr>
          <p:cNvSpPr>
            <a:spLocks noGrp="1"/>
          </p:cNvSpPr>
          <p:nvPr>
            <p:ph type="subTitle" idx="1"/>
          </p:nvPr>
        </p:nvSpPr>
        <p:spPr/>
        <p:txBody>
          <a:bodyPr/>
          <a:lstStyle/>
          <a:p>
            <a:pPr algn="l"/>
            <a:r>
              <a:rPr lang="en-GB" dirty="0"/>
              <a:t>Dr Simon Lundy</a:t>
            </a:r>
          </a:p>
          <a:p>
            <a:pPr algn="l"/>
            <a:r>
              <a:rPr lang="en-GB" dirty="0"/>
              <a:t>18 May 2022</a:t>
            </a:r>
          </a:p>
        </p:txBody>
      </p:sp>
    </p:spTree>
    <p:extLst>
      <p:ext uri="{BB962C8B-B14F-4D97-AF65-F5344CB8AC3E}">
        <p14:creationId xmlns:p14="http://schemas.microsoft.com/office/powerpoint/2010/main" val="127586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1FCF-548E-4B23-8C52-AAD60C8AD75A}"/>
              </a:ext>
            </a:extLst>
          </p:cNvPr>
          <p:cNvSpPr>
            <a:spLocks noGrp="1"/>
          </p:cNvSpPr>
          <p:nvPr>
            <p:ph type="title"/>
          </p:nvPr>
        </p:nvSpPr>
        <p:spPr>
          <a:effectLst>
            <a:outerShdw blurRad="50800" dist="38100" dir="10800000" algn="r" rotWithShape="0">
              <a:prstClr val="black">
                <a:alpha val="40000"/>
              </a:prstClr>
            </a:outerShdw>
          </a:effectLst>
        </p:spPr>
        <p:txBody>
          <a:bodyPr/>
          <a:lstStyle/>
          <a:p>
            <a:pPr algn="ctr"/>
            <a:r>
              <a:rPr lang="en-GB" b="1" dirty="0"/>
              <a:t>Audit Outcomes </a:t>
            </a:r>
          </a:p>
        </p:txBody>
      </p:sp>
      <p:pic>
        <p:nvPicPr>
          <p:cNvPr id="5" name="Content Placeholder 4">
            <a:extLst>
              <a:ext uri="{FF2B5EF4-FFF2-40B4-BE49-F238E27FC236}">
                <a16:creationId xmlns:a16="http://schemas.microsoft.com/office/drawing/2014/main" id="{C80F628C-B4B4-44A0-969E-443E8DD5204D}"/>
              </a:ext>
            </a:extLst>
          </p:cNvPr>
          <p:cNvPicPr>
            <a:picLocks noGrp="1" noChangeAspect="1"/>
          </p:cNvPicPr>
          <p:nvPr>
            <p:ph idx="1"/>
          </p:nvPr>
        </p:nvPicPr>
        <p:blipFill rotWithShape="1">
          <a:blip r:embed="rId2"/>
          <a:srcRect l="48511" t="11900" r="15271" b="5087"/>
          <a:stretch/>
        </p:blipFill>
        <p:spPr>
          <a:xfrm>
            <a:off x="1115736" y="1367406"/>
            <a:ext cx="10108734" cy="5125469"/>
          </a:xfrm>
        </p:spPr>
      </p:pic>
    </p:spTree>
    <p:extLst>
      <p:ext uri="{BB962C8B-B14F-4D97-AF65-F5344CB8AC3E}">
        <p14:creationId xmlns:p14="http://schemas.microsoft.com/office/powerpoint/2010/main" val="3206792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8D5A4-D2D2-4F3D-AAEA-41DFAD91CF21}"/>
              </a:ext>
            </a:extLst>
          </p:cNvPr>
          <p:cNvSpPr>
            <a:spLocks noGrp="1"/>
          </p:cNvSpPr>
          <p:nvPr>
            <p:ph type="title"/>
          </p:nvPr>
        </p:nvSpPr>
        <p:spPr>
          <a:xfrm>
            <a:off x="838200" y="365126"/>
            <a:ext cx="10515600" cy="893224"/>
          </a:xfrm>
          <a:effectLst>
            <a:outerShdw blurRad="50800" dist="38100" dir="10800000" algn="r" rotWithShape="0">
              <a:prstClr val="black">
                <a:alpha val="40000"/>
              </a:prstClr>
            </a:outerShdw>
          </a:effectLst>
        </p:spPr>
        <p:txBody>
          <a:bodyPr/>
          <a:lstStyle/>
          <a:p>
            <a:pPr algn="ctr"/>
            <a:r>
              <a:rPr lang="en-GB" b="1" dirty="0"/>
              <a:t>Audit Outcomes </a:t>
            </a:r>
          </a:p>
        </p:txBody>
      </p:sp>
      <p:sp>
        <p:nvSpPr>
          <p:cNvPr id="3" name="Content Placeholder 2">
            <a:extLst>
              <a:ext uri="{FF2B5EF4-FFF2-40B4-BE49-F238E27FC236}">
                <a16:creationId xmlns:a16="http://schemas.microsoft.com/office/drawing/2014/main" id="{7C07991D-6DE2-4240-BE0B-C1B1463DA802}"/>
              </a:ext>
            </a:extLst>
          </p:cNvPr>
          <p:cNvSpPr>
            <a:spLocks noGrp="1"/>
          </p:cNvSpPr>
          <p:nvPr>
            <p:ph idx="1"/>
          </p:nvPr>
        </p:nvSpPr>
        <p:spPr>
          <a:xfrm>
            <a:off x="444617" y="1333850"/>
            <a:ext cx="11333525" cy="4843113"/>
          </a:xfrm>
        </p:spPr>
        <p:txBody>
          <a:bodyPr/>
          <a:lstStyle/>
          <a:p>
            <a:r>
              <a:rPr lang="en-GB" dirty="0"/>
              <a:t>When Antipsychotics is initiated in secondary care (KMPT), review plan should be included in the discharge letter to GP. Suggested KMPT KPI-100% patients should have review plan in place</a:t>
            </a:r>
          </a:p>
          <a:p>
            <a:pPr marL="0" indent="0">
              <a:buNone/>
            </a:pPr>
            <a:endParaRPr lang="en-GB" dirty="0"/>
          </a:p>
          <a:p>
            <a:r>
              <a:rPr lang="en-GB" dirty="0"/>
              <a:t>To collate some form of guidance for continued prescribing/deprescribing of Antipsychotics for GPs</a:t>
            </a:r>
          </a:p>
          <a:p>
            <a:endParaRPr lang="en-GB" dirty="0"/>
          </a:p>
          <a:p>
            <a:r>
              <a:rPr lang="en-GB" dirty="0"/>
              <a:t>Develop support/training for Care home staffs on alternatives to medication to manage behavioural symptoms (psychological or environmental options)- This will link in to the hospices to identify what trainings are available</a:t>
            </a:r>
          </a:p>
        </p:txBody>
      </p:sp>
    </p:spTree>
    <p:extLst>
      <p:ext uri="{BB962C8B-B14F-4D97-AF65-F5344CB8AC3E}">
        <p14:creationId xmlns:p14="http://schemas.microsoft.com/office/powerpoint/2010/main" val="231443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50333-0B90-437B-AC18-15D1847626E0}"/>
              </a:ext>
            </a:extLst>
          </p:cNvPr>
          <p:cNvSpPr>
            <a:spLocks noGrp="1"/>
          </p:cNvSpPr>
          <p:nvPr>
            <p:ph type="title"/>
          </p:nvPr>
        </p:nvSpPr>
        <p:spPr>
          <a:xfrm>
            <a:off x="524741" y="620392"/>
            <a:ext cx="3808268" cy="5504688"/>
          </a:xfrm>
        </p:spPr>
        <p:txBody>
          <a:bodyPr>
            <a:normAutofit/>
          </a:bodyPr>
          <a:lstStyle/>
          <a:p>
            <a:r>
              <a:rPr lang="en-GB" sz="6000" b="1">
                <a:solidFill>
                  <a:schemeClr val="bg1"/>
                </a:solidFill>
              </a:rPr>
              <a:t>BPSD Guidance </a:t>
            </a:r>
          </a:p>
        </p:txBody>
      </p:sp>
      <p:graphicFrame>
        <p:nvGraphicFramePr>
          <p:cNvPr id="5" name="Content Placeholder 2">
            <a:extLst>
              <a:ext uri="{FF2B5EF4-FFF2-40B4-BE49-F238E27FC236}">
                <a16:creationId xmlns:a16="http://schemas.microsoft.com/office/drawing/2014/main" id="{6FE56D05-06C8-0BB5-3ABA-4D9158018536}"/>
              </a:ext>
            </a:extLst>
          </p:cNvPr>
          <p:cNvGraphicFramePr>
            <a:graphicFrameLocks noGrp="1"/>
          </p:cNvGraphicFramePr>
          <p:nvPr>
            <p:ph idx="1"/>
            <p:extLst>
              <p:ext uri="{D42A27DB-BD31-4B8C-83A1-F6EECF244321}">
                <p14:modId xmlns:p14="http://schemas.microsoft.com/office/powerpoint/2010/main" val="96772652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73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04F81-0DD1-4FE4-B4DB-5AC36D0D77C6}"/>
              </a:ext>
            </a:extLst>
          </p:cNvPr>
          <p:cNvSpPr>
            <a:spLocks noGrp="1"/>
          </p:cNvSpPr>
          <p:nvPr>
            <p:ph type="title"/>
          </p:nvPr>
        </p:nvSpPr>
        <p:spPr>
          <a:xfrm>
            <a:off x="643468" y="1698171"/>
            <a:ext cx="2014892" cy="4516360"/>
          </a:xfrm>
        </p:spPr>
        <p:txBody>
          <a:bodyPr anchor="t">
            <a:normAutofit/>
          </a:bodyPr>
          <a:lstStyle/>
          <a:p>
            <a:r>
              <a:rPr lang="en-GB" sz="3600" b="1" dirty="0"/>
              <a:t>BPSD Guidance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DE2377E-E6E3-4121-97A6-514E52DC0CA9}"/>
              </a:ext>
            </a:extLst>
          </p:cNvPr>
          <p:cNvSpPr>
            <a:spLocks noGrp="1"/>
          </p:cNvSpPr>
          <p:nvPr>
            <p:ph idx="1"/>
          </p:nvPr>
        </p:nvSpPr>
        <p:spPr>
          <a:xfrm>
            <a:off x="2467991" y="512759"/>
            <a:ext cx="9297435" cy="6056755"/>
          </a:xfrm>
        </p:spPr>
        <p:txBody>
          <a:bodyPr>
            <a:noAutofit/>
          </a:bodyPr>
          <a:lstStyle/>
          <a:p>
            <a:r>
              <a:rPr lang="en-GB" sz="2400" dirty="0"/>
              <a:t>The National Dementia and Antipsychotic Prescribing Audit 2012, found a decrease in the number of people with dementia prescribed antipsychotics in GP practices. </a:t>
            </a:r>
          </a:p>
          <a:p>
            <a:r>
              <a:rPr lang="en-GB" sz="2400" dirty="0"/>
              <a:t>These reductions were related to a growing awareness about the risks of antipsychotics in people with dementia and of the need to adopt approaches based on the person’s needs (person centred care).  </a:t>
            </a:r>
          </a:p>
          <a:p>
            <a:r>
              <a:rPr lang="en-GB" sz="2400" dirty="0"/>
              <a:t>Because of the risks associated with the use of antipsychotics in dementia, the recommendation is that they should only be used for short period of time and should be reviewed regularly.</a:t>
            </a:r>
          </a:p>
          <a:p>
            <a:r>
              <a:rPr lang="en-GB" sz="2400" dirty="0"/>
              <a:t>The use of antipsychotics in people with dementia has increased during the pandemic.  </a:t>
            </a:r>
          </a:p>
          <a:p>
            <a:r>
              <a:rPr lang="en-GB" sz="2400" dirty="0"/>
              <a:t>Data from NHS Digital reveal that the percentage of people with dementia in England prescribed antipsychotics has risen from a stable 9.4-9.5% in the 8 months prior to March 2020, to 10% in 30 April 2020.  </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0856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4BA377-F644-4E70-A8C1-6CC9B0F37EC7}"/>
              </a:ext>
            </a:extLst>
          </p:cNvPr>
          <p:cNvSpPr>
            <a:spLocks noGrp="1"/>
          </p:cNvSpPr>
          <p:nvPr>
            <p:ph type="title"/>
          </p:nvPr>
        </p:nvSpPr>
        <p:spPr>
          <a:xfrm>
            <a:off x="643467" y="1698171"/>
            <a:ext cx="2596883" cy="4516360"/>
          </a:xfrm>
        </p:spPr>
        <p:txBody>
          <a:bodyPr anchor="t">
            <a:normAutofit/>
          </a:bodyPr>
          <a:lstStyle/>
          <a:p>
            <a:r>
              <a:rPr kumimoji="0" lang="en-GB" sz="3600" b="1" i="0" u="none" strike="noStrike" kern="1200" cap="none" spc="0" normalizeH="0" baseline="0" noProof="0" dirty="0">
                <a:ln>
                  <a:noFill/>
                </a:ln>
                <a:effectLst/>
                <a:uLnTx/>
                <a:uFillTx/>
                <a:latin typeface="Calibri Light" panose="020F0302020204030204"/>
                <a:ea typeface="+mj-ea"/>
                <a:cs typeface="+mj-cs"/>
              </a:rPr>
              <a:t>BPSD Guidance </a:t>
            </a:r>
            <a:endParaRPr lang="en-GB"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6F79A90-39B7-4176-AE81-66567AE01354}"/>
              </a:ext>
            </a:extLst>
          </p:cNvPr>
          <p:cNvSpPr>
            <a:spLocks noGrp="1"/>
          </p:cNvSpPr>
          <p:nvPr>
            <p:ph idx="1"/>
          </p:nvPr>
        </p:nvSpPr>
        <p:spPr>
          <a:xfrm>
            <a:off x="2645546" y="852256"/>
            <a:ext cx="8902988" cy="5362276"/>
          </a:xfrm>
        </p:spPr>
        <p:txBody>
          <a:bodyPr>
            <a:normAutofit/>
          </a:bodyPr>
          <a:lstStyle/>
          <a:p>
            <a:r>
              <a:rPr lang="en-GB" sz="2000" dirty="0"/>
              <a:t>The BPSD guidelines have been produced to provide guidance on the prescribing and withdrawal of anti-psychotic medication for people with dementia. </a:t>
            </a:r>
          </a:p>
          <a:p>
            <a:r>
              <a:rPr lang="en-GB" sz="2000" dirty="0"/>
              <a:t>The guidelines are intended to provide support to clinicians in the review and withdrawal of these medications where appropriate.</a:t>
            </a:r>
          </a:p>
          <a:p>
            <a:r>
              <a:rPr lang="en-GB" sz="2000" dirty="0"/>
              <a:t>A significant number of GPs are already engaged in doing, so it was not intended that they should create additional work for GPs/primary care.</a:t>
            </a:r>
          </a:p>
          <a:p>
            <a:r>
              <a:rPr lang="en-GB" sz="2000" dirty="0"/>
              <a:t>NICE recommends that antipsychotic medication should only be used in people with dementia if they are:</a:t>
            </a:r>
          </a:p>
          <a:p>
            <a:pPr lvl="1"/>
            <a:r>
              <a:rPr lang="en-GB" sz="1600" dirty="0"/>
              <a:t>At risk of harming themselves or others.</a:t>
            </a:r>
          </a:p>
          <a:p>
            <a:pPr lvl="1"/>
            <a:r>
              <a:rPr lang="en-GB" sz="1600" dirty="0"/>
              <a:t>Experiencing agitation, hallucinations or delusions that are causing them severe distress.</a:t>
            </a:r>
          </a:p>
          <a:p>
            <a:pPr lvl="1"/>
            <a:r>
              <a:rPr lang="en-GB" sz="1600" dirty="0"/>
              <a:t>If antipsychotics are used, they should be tried alongside other activities to try to help their distress.</a:t>
            </a:r>
          </a:p>
          <a:p>
            <a:r>
              <a:rPr lang="en-GB" sz="2000" dirty="0"/>
              <a:t>NICE also suggests that, before starting treatment with antipsychotic medicines, the benefits and harms should be discussed with the person and their family members or carers.</a:t>
            </a:r>
          </a:p>
          <a:p>
            <a:r>
              <a:rPr lang="en-GB" sz="2000" dirty="0"/>
              <a:t>Review of mediation should be done at least every 3 months. </a:t>
            </a:r>
          </a:p>
          <a:p>
            <a:endParaRPr lang="en-GB" sz="2000" dirty="0"/>
          </a:p>
          <a:p>
            <a:endParaRPr lang="en-GB" sz="2000" dirty="0"/>
          </a:p>
          <a:p>
            <a:endParaRPr lang="en-GB"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491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78E52F-84A8-4A70-B3F5-F54C2300E3C3}"/>
              </a:ext>
            </a:extLst>
          </p:cNvPr>
          <p:cNvSpPr>
            <a:spLocks noGrp="1"/>
          </p:cNvSpPr>
          <p:nvPr>
            <p:ph type="title"/>
          </p:nvPr>
        </p:nvSpPr>
        <p:spPr>
          <a:xfrm>
            <a:off x="643467" y="321734"/>
            <a:ext cx="10905066" cy="1135737"/>
          </a:xfrm>
        </p:spPr>
        <p:txBody>
          <a:bodyPr>
            <a:normAutofit/>
          </a:bodyPr>
          <a:lstStyle/>
          <a:p>
            <a:r>
              <a:rPr lang="en-GB" sz="3600" b="1"/>
              <a:t>BPSD Guidance </a:t>
            </a:r>
          </a:p>
        </p:txBody>
      </p:sp>
      <p:sp>
        <p:nvSpPr>
          <p:cNvPr id="3" name="Content Placeholder 2">
            <a:extLst>
              <a:ext uri="{FF2B5EF4-FFF2-40B4-BE49-F238E27FC236}">
                <a16:creationId xmlns:a16="http://schemas.microsoft.com/office/drawing/2014/main" id="{D0B4FE99-9E87-4CA5-B5FB-DA97D4EF7549}"/>
              </a:ext>
            </a:extLst>
          </p:cNvPr>
          <p:cNvSpPr>
            <a:spLocks noGrp="1"/>
          </p:cNvSpPr>
          <p:nvPr>
            <p:ph idx="1"/>
          </p:nvPr>
        </p:nvSpPr>
        <p:spPr>
          <a:xfrm>
            <a:off x="643469" y="1782981"/>
            <a:ext cx="4008384" cy="4393982"/>
          </a:xfrm>
        </p:spPr>
        <p:txBody>
          <a:bodyPr>
            <a:normAutofit/>
          </a:bodyPr>
          <a:lstStyle/>
          <a:p>
            <a:pPr marL="0" indent="0">
              <a:buNone/>
            </a:pPr>
            <a:r>
              <a:rPr lang="en-GB" sz="2000"/>
              <a:t>The Guidance includes: </a:t>
            </a:r>
          </a:p>
          <a:p>
            <a:r>
              <a:rPr lang="en-GB" sz="2000"/>
              <a:t>Guidance on tapering down the does of commonly used antipsychotics</a:t>
            </a:r>
          </a:p>
          <a:p>
            <a:r>
              <a:rPr lang="en-GB" sz="2000"/>
              <a:t>Patient information for carers and relatives about the common effects of stopping antipsychotic medication. </a:t>
            </a:r>
          </a:p>
          <a:p>
            <a:r>
              <a:rPr lang="en-GB" sz="2000"/>
              <a:t>Suggested pathway: </a:t>
            </a:r>
          </a:p>
          <a:p>
            <a:endParaRPr lang="en-GB" sz="200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32F14E5-31C3-4CE9-AE5B-0F8513CD674E}"/>
              </a:ext>
            </a:extLst>
          </p:cNvPr>
          <p:cNvPicPr>
            <a:picLocks noChangeAspect="1"/>
          </p:cNvPicPr>
          <p:nvPr/>
        </p:nvPicPr>
        <p:blipFill rotWithShape="1">
          <a:blip r:embed="rId2"/>
          <a:srcRect l="7732" t="15477" r="66675" b="35826"/>
          <a:stretch/>
        </p:blipFill>
        <p:spPr>
          <a:xfrm>
            <a:off x="5295320" y="2015586"/>
            <a:ext cx="6253212" cy="389668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1319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24D4-3909-4462-A205-1BBF3CDE7964}"/>
              </a:ext>
            </a:extLst>
          </p:cNvPr>
          <p:cNvSpPr>
            <a:spLocks noGrp="1"/>
          </p:cNvSpPr>
          <p:nvPr>
            <p:ph type="title"/>
          </p:nvPr>
        </p:nvSpPr>
        <p:spPr>
          <a:effectLst>
            <a:outerShdw blurRad="50800" dist="38100" dir="13500000" algn="br" rotWithShape="0">
              <a:prstClr val="black">
                <a:alpha val="40000"/>
              </a:prstClr>
            </a:outerShdw>
          </a:effectLst>
        </p:spPr>
        <p:txBody>
          <a:bodyPr/>
          <a:lstStyle/>
          <a:p>
            <a:pPr algn="ctr"/>
            <a:r>
              <a:rPr lang="en-GB" b="1" dirty="0"/>
              <a:t>Next Steps </a:t>
            </a:r>
          </a:p>
        </p:txBody>
      </p:sp>
      <p:sp>
        <p:nvSpPr>
          <p:cNvPr id="3" name="Content Placeholder 2">
            <a:extLst>
              <a:ext uri="{FF2B5EF4-FFF2-40B4-BE49-F238E27FC236}">
                <a16:creationId xmlns:a16="http://schemas.microsoft.com/office/drawing/2014/main" id="{53D04832-2F72-4C0B-B9E0-88DCD3820BD1}"/>
              </a:ext>
            </a:extLst>
          </p:cNvPr>
          <p:cNvSpPr>
            <a:spLocks noGrp="1"/>
          </p:cNvSpPr>
          <p:nvPr>
            <p:ph idx="1"/>
          </p:nvPr>
        </p:nvSpPr>
        <p:spPr/>
        <p:txBody>
          <a:bodyPr/>
          <a:lstStyle/>
          <a:p>
            <a:pPr marL="0" indent="0">
              <a:buNone/>
            </a:pPr>
            <a:r>
              <a:rPr lang="en-GB" dirty="0"/>
              <a:t>Whilst it is recognised that before anti-psychotic drugs are prescribed psycho-social interventions should be tried to de-escalate any behaviours, many care homes do not have the appropriate skills to do this which means that there is a need for training for these homes and this is currently being planned for later 2022. </a:t>
            </a:r>
          </a:p>
        </p:txBody>
      </p:sp>
    </p:spTree>
    <p:extLst>
      <p:ext uri="{BB962C8B-B14F-4D97-AF65-F5344CB8AC3E}">
        <p14:creationId xmlns:p14="http://schemas.microsoft.com/office/powerpoint/2010/main" val="88081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E7E2-2F59-4A50-9F26-19A6459866D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98066A5-F143-4D94-9FCC-223FA3B8DBEE}"/>
              </a:ext>
            </a:extLst>
          </p:cNvPr>
          <p:cNvSpPr>
            <a:spLocks noGrp="1"/>
          </p:cNvSpPr>
          <p:nvPr>
            <p:ph idx="1"/>
          </p:nvPr>
        </p:nvSpPr>
        <p:spPr>
          <a:effectLst>
            <a:softEdge rad="12700"/>
          </a:effectLst>
        </p:spPr>
        <p:txBody>
          <a:bodyPr/>
          <a:lstStyle/>
          <a:p>
            <a:pPr marL="0" indent="0">
              <a:buNone/>
            </a:pPr>
            <a:r>
              <a:rPr lang="en-GB" dirty="0"/>
              <a:t>                                  </a:t>
            </a:r>
          </a:p>
          <a:p>
            <a:pPr marL="0" indent="0" algn="ctr">
              <a:buNone/>
            </a:pPr>
            <a:r>
              <a:rPr lang="en-GB" sz="4400" b="1" dirty="0"/>
              <a:t>Thanks for listening </a:t>
            </a:r>
          </a:p>
          <a:p>
            <a:pPr marL="0" indent="0" algn="ctr">
              <a:buNone/>
            </a:pPr>
            <a:endParaRPr lang="en-GB" sz="4400" b="1" dirty="0"/>
          </a:p>
          <a:p>
            <a:pPr marL="0" indent="0" algn="ctr">
              <a:buNone/>
            </a:pPr>
            <a:r>
              <a:rPr lang="en-GB" sz="4400" b="1" dirty="0"/>
              <a:t>Any Questions? </a:t>
            </a:r>
          </a:p>
        </p:txBody>
      </p:sp>
    </p:spTree>
    <p:extLst>
      <p:ext uri="{BB962C8B-B14F-4D97-AF65-F5344CB8AC3E}">
        <p14:creationId xmlns:p14="http://schemas.microsoft.com/office/powerpoint/2010/main" val="110129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ED64-4CF0-478D-8C08-AF0DB63FD139}"/>
              </a:ext>
            </a:extLst>
          </p:cNvPr>
          <p:cNvSpPr>
            <a:spLocks noGrp="1"/>
          </p:cNvSpPr>
          <p:nvPr>
            <p:ph type="title"/>
          </p:nvPr>
        </p:nvSpPr>
        <p:spPr/>
        <p:txBody>
          <a:bodyPr/>
          <a:lstStyle/>
          <a:p>
            <a:pPr algn="ctr"/>
            <a:r>
              <a:rPr lang="en-GB" dirty="0"/>
              <a:t>Programme Objective</a:t>
            </a:r>
          </a:p>
        </p:txBody>
      </p:sp>
      <p:sp>
        <p:nvSpPr>
          <p:cNvPr id="3" name="Content Placeholder 2">
            <a:extLst>
              <a:ext uri="{FF2B5EF4-FFF2-40B4-BE49-F238E27FC236}">
                <a16:creationId xmlns:a16="http://schemas.microsoft.com/office/drawing/2014/main" id="{DAD72447-DE45-40C0-BC4D-BA33C4812C95}"/>
              </a:ext>
            </a:extLst>
          </p:cNvPr>
          <p:cNvSpPr>
            <a:spLocks noGrp="1"/>
          </p:cNvSpPr>
          <p:nvPr>
            <p:ph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People</a:t>
            </a:r>
            <a:r>
              <a:rPr lang="en-GB" sz="2800" baseline="0" dirty="0"/>
              <a:t> living with dementia and the people who care for them are able to access safe, timely, and high quality diagnosis and support. </a:t>
            </a:r>
            <a:endParaRPr lang="en-GB" sz="2800" dirty="0"/>
          </a:p>
          <a:p>
            <a:pPr>
              <a:lnSpc>
                <a:spcPct val="120000"/>
              </a:lnSpc>
            </a:pPr>
            <a:r>
              <a:rPr lang="en-GB" sz="2800" dirty="0"/>
              <a:t>The Dementia Programme has been established to deliver against the following objectives: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2800" b="0" i="0" dirty="0"/>
              <a:t>Improve the dementia diagnosis rate to 66.7% across Kent and Medway underpinned by workforce development and access to consistent, timely neuroimaging</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2800" i="0" dirty="0"/>
              <a:t>Raise awareness of dementia and the benefits of a dementia diagnosis.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dirty="0"/>
              <a:t>D</a:t>
            </a:r>
            <a:r>
              <a:rPr lang="en-GB" sz="2800" i="0" dirty="0"/>
              <a:t>evelop public health messages to address risk factors in line with requirements of the NHS Long Term Plan, 2019 (</a:t>
            </a:r>
            <a:r>
              <a:rPr lang="en-GB" sz="2800" i="0" dirty="0" err="1"/>
              <a:t>eg</a:t>
            </a:r>
            <a:r>
              <a:rPr lang="en-GB" sz="2800" i="0" dirty="0"/>
              <a:t> what good is for heart, is good for the head).</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2800" i="0" dirty="0"/>
              <a:t>Improve access to dementia coordination care coordination and access to appropriate post diagnostic support.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2800" i="0" dirty="0"/>
              <a:t>Provision of urgent support (home/care home) and support to care homes to enable people with dementia to remain in their usual place of residence. </a:t>
            </a:r>
          </a:p>
          <a:p>
            <a:endParaRPr lang="en-GB" dirty="0"/>
          </a:p>
        </p:txBody>
      </p:sp>
    </p:spTree>
    <p:extLst>
      <p:ext uri="{BB962C8B-B14F-4D97-AF65-F5344CB8AC3E}">
        <p14:creationId xmlns:p14="http://schemas.microsoft.com/office/powerpoint/2010/main" val="235142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ED64-4CF0-478D-8C08-AF0DB63FD139}"/>
              </a:ext>
            </a:extLst>
          </p:cNvPr>
          <p:cNvSpPr>
            <a:spLocks noGrp="1"/>
          </p:cNvSpPr>
          <p:nvPr>
            <p:ph type="title"/>
          </p:nvPr>
        </p:nvSpPr>
        <p:spPr>
          <a:xfrm>
            <a:off x="838200" y="365125"/>
            <a:ext cx="10515600" cy="833293"/>
          </a:xfrm>
        </p:spPr>
        <p:txBody>
          <a:bodyPr/>
          <a:lstStyle/>
          <a:p>
            <a:pPr algn="ctr"/>
            <a:r>
              <a:rPr lang="en-GB" dirty="0"/>
              <a:t>Current Dementia Diagnosis Rates</a:t>
            </a:r>
          </a:p>
        </p:txBody>
      </p:sp>
      <p:graphicFrame>
        <p:nvGraphicFramePr>
          <p:cNvPr id="4" name="Content Placeholder 3">
            <a:extLst>
              <a:ext uri="{FF2B5EF4-FFF2-40B4-BE49-F238E27FC236}">
                <a16:creationId xmlns:a16="http://schemas.microsoft.com/office/drawing/2014/main" id="{2FB87205-F3DE-4EA1-90CC-F0B7B3879896}"/>
              </a:ext>
            </a:extLst>
          </p:cNvPr>
          <p:cNvGraphicFramePr>
            <a:graphicFrameLocks noGrp="1"/>
          </p:cNvGraphicFramePr>
          <p:nvPr>
            <p:ph idx="1"/>
            <p:extLst>
              <p:ext uri="{D42A27DB-BD31-4B8C-83A1-F6EECF244321}">
                <p14:modId xmlns:p14="http://schemas.microsoft.com/office/powerpoint/2010/main" val="3158508120"/>
              </p:ext>
            </p:extLst>
          </p:nvPr>
        </p:nvGraphicFramePr>
        <p:xfrm>
          <a:off x="838200" y="1018309"/>
          <a:ext cx="10515600" cy="3671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FEDFAED5-CCA6-432E-A433-DC8BB73BE10B}"/>
              </a:ext>
            </a:extLst>
          </p:cNvPr>
          <p:cNvGraphicFramePr>
            <a:graphicFrameLocks noGrp="1"/>
          </p:cNvGraphicFramePr>
          <p:nvPr>
            <p:extLst>
              <p:ext uri="{D42A27DB-BD31-4B8C-83A1-F6EECF244321}">
                <p14:modId xmlns:p14="http://schemas.microsoft.com/office/powerpoint/2010/main" val="3381525338"/>
              </p:ext>
            </p:extLst>
          </p:nvPr>
        </p:nvGraphicFramePr>
        <p:xfrm>
          <a:off x="838200" y="5188526"/>
          <a:ext cx="5257801" cy="1304350"/>
        </p:xfrm>
        <a:graphic>
          <a:graphicData uri="http://schemas.openxmlformats.org/drawingml/2006/table">
            <a:tbl>
              <a:tblPr>
                <a:tableStyleId>{5940675A-B579-460E-94D1-54222C63F5DA}</a:tableStyleId>
              </a:tblPr>
              <a:tblGrid>
                <a:gridCol w="1752601">
                  <a:extLst>
                    <a:ext uri="{9D8B030D-6E8A-4147-A177-3AD203B41FA5}">
                      <a16:colId xmlns:a16="http://schemas.microsoft.com/office/drawing/2014/main" val="1633763756"/>
                    </a:ext>
                  </a:extLst>
                </a:gridCol>
                <a:gridCol w="876300">
                  <a:extLst>
                    <a:ext uri="{9D8B030D-6E8A-4147-A177-3AD203B41FA5}">
                      <a16:colId xmlns:a16="http://schemas.microsoft.com/office/drawing/2014/main" val="219089632"/>
                    </a:ext>
                  </a:extLst>
                </a:gridCol>
                <a:gridCol w="876300">
                  <a:extLst>
                    <a:ext uri="{9D8B030D-6E8A-4147-A177-3AD203B41FA5}">
                      <a16:colId xmlns:a16="http://schemas.microsoft.com/office/drawing/2014/main" val="3419321408"/>
                    </a:ext>
                  </a:extLst>
                </a:gridCol>
                <a:gridCol w="876300">
                  <a:extLst>
                    <a:ext uri="{9D8B030D-6E8A-4147-A177-3AD203B41FA5}">
                      <a16:colId xmlns:a16="http://schemas.microsoft.com/office/drawing/2014/main" val="2760307678"/>
                    </a:ext>
                  </a:extLst>
                </a:gridCol>
                <a:gridCol w="876300">
                  <a:extLst>
                    <a:ext uri="{9D8B030D-6E8A-4147-A177-3AD203B41FA5}">
                      <a16:colId xmlns:a16="http://schemas.microsoft.com/office/drawing/2014/main" val="3677512642"/>
                    </a:ext>
                  </a:extLst>
                </a:gridCol>
              </a:tblGrid>
              <a:tr h="260870">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u="none" strike="noStrike" dirty="0">
                          <a:effectLst/>
                        </a:rPr>
                        <a:t>Dec-21</a:t>
                      </a:r>
                      <a:endParaRPr lang="en-GB"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GB" sz="1600" b="1" u="none" strike="noStrike" dirty="0">
                          <a:effectLst/>
                        </a:rPr>
                        <a:t>Jan-22</a:t>
                      </a:r>
                      <a:endParaRPr lang="en-GB"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GB" sz="1600" b="1" u="none" strike="noStrike" dirty="0">
                          <a:effectLst/>
                        </a:rPr>
                        <a:t>Feb-22</a:t>
                      </a:r>
                      <a:endParaRPr lang="en-GB" sz="16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GB" sz="1600" b="1" i="0" u="none" strike="noStrike" dirty="0">
                          <a:solidFill>
                            <a:srgbClr val="000000"/>
                          </a:solidFill>
                          <a:effectLst/>
                          <a:latin typeface="Calibri" panose="020F0502020204030204" pitchFamily="34" charset="0"/>
                        </a:rPr>
                        <a:t>Mar-22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52959507"/>
                  </a:ext>
                </a:extLst>
              </a:tr>
              <a:tr h="260870">
                <a:tc>
                  <a:txBody>
                    <a:bodyPr/>
                    <a:lstStyle/>
                    <a:p>
                      <a:pPr algn="l" fontAlgn="b"/>
                      <a:r>
                        <a:rPr lang="en-GB" sz="1600" b="1" u="none" strike="noStrike" dirty="0">
                          <a:effectLst/>
                        </a:rPr>
                        <a:t>DGS ICP</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59.4%</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59.5%</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60.2%</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Calibri" panose="020F0502020204030204" pitchFamily="34" charset="0"/>
                        </a:rPr>
                        <a:t>61.5%</a:t>
                      </a:r>
                    </a:p>
                  </a:txBody>
                  <a:tcPr marL="9525" marR="9525" marT="9525" marB="0" anchor="b"/>
                </a:tc>
                <a:extLst>
                  <a:ext uri="{0D108BD9-81ED-4DB2-BD59-A6C34878D82A}">
                    <a16:rowId xmlns:a16="http://schemas.microsoft.com/office/drawing/2014/main" val="667079683"/>
                  </a:ext>
                </a:extLst>
              </a:tr>
              <a:tr h="260870">
                <a:tc>
                  <a:txBody>
                    <a:bodyPr/>
                    <a:lstStyle/>
                    <a:p>
                      <a:pPr algn="l" fontAlgn="b"/>
                      <a:r>
                        <a:rPr lang="en-GB" sz="1600" b="1" u="none" strike="noStrike" dirty="0">
                          <a:effectLst/>
                        </a:rPr>
                        <a:t>East Kent ICP</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57.7%</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57.3%</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57.6%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Calibri" panose="020F0502020204030204" pitchFamily="34" charset="0"/>
                        </a:rPr>
                        <a:t>57.4%</a:t>
                      </a:r>
                    </a:p>
                  </a:txBody>
                  <a:tcPr marL="9525" marR="9525" marT="9525" marB="0" anchor="b"/>
                </a:tc>
                <a:extLst>
                  <a:ext uri="{0D108BD9-81ED-4DB2-BD59-A6C34878D82A}">
                    <a16:rowId xmlns:a16="http://schemas.microsoft.com/office/drawing/2014/main" val="2492683648"/>
                  </a:ext>
                </a:extLst>
              </a:tr>
              <a:tr h="260870">
                <a:tc>
                  <a:txBody>
                    <a:bodyPr/>
                    <a:lstStyle/>
                    <a:p>
                      <a:pPr algn="l" fontAlgn="b"/>
                      <a:r>
                        <a:rPr lang="en-GB" sz="1600" b="1" u="none" strike="noStrike" dirty="0">
                          <a:effectLst/>
                        </a:rPr>
                        <a:t>Medway/Swale ICP</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53.4%</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53.4%</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53.5%</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Calibri" panose="020F0502020204030204" pitchFamily="34" charset="0"/>
                        </a:rPr>
                        <a:t>53.2%</a:t>
                      </a:r>
                    </a:p>
                  </a:txBody>
                  <a:tcPr marL="9525" marR="9525" marT="9525" marB="0" anchor="b"/>
                </a:tc>
                <a:extLst>
                  <a:ext uri="{0D108BD9-81ED-4DB2-BD59-A6C34878D82A}">
                    <a16:rowId xmlns:a16="http://schemas.microsoft.com/office/drawing/2014/main" val="1876918478"/>
                  </a:ext>
                </a:extLst>
              </a:tr>
              <a:tr h="260870">
                <a:tc>
                  <a:txBody>
                    <a:bodyPr/>
                    <a:lstStyle/>
                    <a:p>
                      <a:pPr algn="l" fontAlgn="b"/>
                      <a:r>
                        <a:rPr lang="en-GB" sz="1600" b="1" u="none" strike="noStrike" dirty="0">
                          <a:effectLst/>
                        </a:rPr>
                        <a:t>West Kent ICP</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58.6%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58.5%</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dirty="0">
                          <a:effectLst/>
                        </a:rPr>
                        <a:t>59.0%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0" i="0" u="none" strike="noStrike" dirty="0">
                          <a:solidFill>
                            <a:srgbClr val="000000"/>
                          </a:solidFill>
                          <a:effectLst/>
                          <a:latin typeface="Calibri" panose="020F0502020204030204" pitchFamily="34" charset="0"/>
                        </a:rPr>
                        <a:t>58.9%</a:t>
                      </a:r>
                    </a:p>
                  </a:txBody>
                  <a:tcPr marL="9525" marR="9525" marT="9525" marB="0" anchor="b"/>
                </a:tc>
                <a:extLst>
                  <a:ext uri="{0D108BD9-81ED-4DB2-BD59-A6C34878D82A}">
                    <a16:rowId xmlns:a16="http://schemas.microsoft.com/office/drawing/2014/main" val="1208592128"/>
                  </a:ext>
                </a:extLst>
              </a:tr>
            </a:tbl>
          </a:graphicData>
        </a:graphic>
      </p:graphicFrame>
      <p:sp>
        <p:nvSpPr>
          <p:cNvPr id="7" name="Rectangle 6">
            <a:extLst>
              <a:ext uri="{FF2B5EF4-FFF2-40B4-BE49-F238E27FC236}">
                <a16:creationId xmlns:a16="http://schemas.microsoft.com/office/drawing/2014/main" id="{0DBD711C-3424-4BCC-A4D9-8516B5467C8D}"/>
              </a:ext>
            </a:extLst>
          </p:cNvPr>
          <p:cNvSpPr/>
          <p:nvPr/>
        </p:nvSpPr>
        <p:spPr>
          <a:xfrm>
            <a:off x="838200" y="4842165"/>
            <a:ext cx="2195945" cy="284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ICP Rates</a:t>
            </a:r>
          </a:p>
        </p:txBody>
      </p:sp>
    </p:spTree>
    <p:extLst>
      <p:ext uri="{BB962C8B-B14F-4D97-AF65-F5344CB8AC3E}">
        <p14:creationId xmlns:p14="http://schemas.microsoft.com/office/powerpoint/2010/main" val="309041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ED64-4CF0-478D-8C08-AF0DB63FD139}"/>
              </a:ext>
            </a:extLst>
          </p:cNvPr>
          <p:cNvSpPr>
            <a:spLocks noGrp="1"/>
          </p:cNvSpPr>
          <p:nvPr>
            <p:ph type="title"/>
          </p:nvPr>
        </p:nvSpPr>
        <p:spPr/>
        <p:txBody>
          <a:bodyPr/>
          <a:lstStyle/>
          <a:p>
            <a:pPr algn="ctr"/>
            <a:r>
              <a:rPr lang="en-GB" dirty="0"/>
              <a:t>Increasing the Diagnosis Rate</a:t>
            </a:r>
          </a:p>
        </p:txBody>
      </p:sp>
      <p:sp>
        <p:nvSpPr>
          <p:cNvPr id="3" name="Content Placeholder 2">
            <a:extLst>
              <a:ext uri="{FF2B5EF4-FFF2-40B4-BE49-F238E27FC236}">
                <a16:creationId xmlns:a16="http://schemas.microsoft.com/office/drawing/2014/main" id="{DAD72447-DE45-40C0-BC4D-BA33C4812C95}"/>
              </a:ext>
            </a:extLst>
          </p:cNvPr>
          <p:cNvSpPr>
            <a:spLocks noGrp="1"/>
          </p:cNvSpPr>
          <p:nvPr>
            <p:ph idx="1"/>
          </p:nvPr>
        </p:nvSpPr>
        <p:spPr/>
        <p:txBody>
          <a:bodyPr>
            <a:normAutofit/>
          </a:bodyPr>
          <a:lstStyle/>
          <a:p>
            <a:pPr marL="727075" lvl="2" indent="-457200">
              <a:buFont typeface="Arial" panose="020B0604020202020204" pitchFamily="34" charset="0"/>
              <a:buChar char="•"/>
            </a:pPr>
            <a:r>
              <a:rPr lang="en-GB" sz="3600" dirty="0">
                <a:solidFill>
                  <a:schemeClr val="tx1"/>
                </a:solidFill>
              </a:rPr>
              <a:t>Aim of the Project is to increase diagnostic capacity by:</a:t>
            </a:r>
          </a:p>
          <a:p>
            <a:pPr marL="727075" lvl="2" indent="-11113">
              <a:buFont typeface="Wingdings" panose="05000000000000000000" pitchFamily="2" charset="2"/>
              <a:buChar char="Ø"/>
            </a:pPr>
            <a:r>
              <a:rPr lang="en-GB" sz="2800" dirty="0">
                <a:solidFill>
                  <a:schemeClr val="tx1"/>
                </a:solidFill>
              </a:rPr>
              <a:t>Improving KMPT’s pathway – aim for people to receive diagnosis within 6 weeks, where appropriate.</a:t>
            </a:r>
          </a:p>
          <a:p>
            <a:pPr marL="727075" lvl="2" indent="-11113">
              <a:buFont typeface="Wingdings" panose="05000000000000000000" pitchFamily="2" charset="2"/>
              <a:buChar char="Ø"/>
            </a:pPr>
            <a:r>
              <a:rPr lang="en-GB" sz="2800" dirty="0"/>
              <a:t>Introduction of ten </a:t>
            </a:r>
            <a:r>
              <a:rPr lang="en-GB" sz="2800" dirty="0" err="1"/>
              <a:t>GPwERs</a:t>
            </a:r>
            <a:r>
              <a:rPr lang="en-GB" sz="2800" dirty="0"/>
              <a:t>.</a:t>
            </a:r>
            <a:endParaRPr lang="en-GB" sz="2800" dirty="0">
              <a:solidFill>
                <a:schemeClr val="tx1"/>
              </a:solidFill>
            </a:endParaRPr>
          </a:p>
          <a:p>
            <a:pPr marL="727075" lvl="2" indent="-11113">
              <a:buFont typeface="Wingdings" panose="05000000000000000000" pitchFamily="2" charset="2"/>
              <a:buChar char="Ø"/>
            </a:pPr>
            <a:r>
              <a:rPr lang="en-GB" sz="2800" dirty="0">
                <a:solidFill>
                  <a:schemeClr val="tx1"/>
                </a:solidFill>
              </a:rPr>
              <a:t>Encouraging the </a:t>
            </a:r>
            <a:r>
              <a:rPr lang="en-GB" sz="2800" dirty="0"/>
              <a:t>u</a:t>
            </a:r>
            <a:r>
              <a:rPr lang="en-GB" sz="2800" dirty="0">
                <a:solidFill>
                  <a:schemeClr val="tx1"/>
                </a:solidFill>
              </a:rPr>
              <a:t>se of the </a:t>
            </a:r>
            <a:r>
              <a:rPr lang="en-GB" sz="2800" b="0" i="0" dirty="0" err="1">
                <a:solidFill>
                  <a:srgbClr val="111111"/>
                </a:solidFill>
                <a:effectLst/>
                <a:latin typeface="Roboto" panose="02000000000000000000" pitchFamily="2" charset="0"/>
              </a:rPr>
              <a:t>DiADeM</a:t>
            </a:r>
            <a:r>
              <a:rPr lang="en-GB" sz="2800" b="0" i="0" dirty="0">
                <a:solidFill>
                  <a:srgbClr val="111111"/>
                </a:solidFill>
                <a:effectLst/>
                <a:latin typeface="Roboto" panose="02000000000000000000" pitchFamily="2" charset="0"/>
              </a:rPr>
              <a:t> tool in care homes.</a:t>
            </a:r>
          </a:p>
          <a:p>
            <a:pPr marL="727075" lvl="2" indent="-11113">
              <a:buFont typeface="Wingdings" panose="05000000000000000000" pitchFamily="2" charset="2"/>
              <a:buChar char="Ø"/>
            </a:pPr>
            <a:r>
              <a:rPr lang="en-GB" sz="2800" dirty="0">
                <a:solidFill>
                  <a:srgbClr val="111111"/>
                </a:solidFill>
                <a:latin typeface="Roboto" panose="02000000000000000000" pitchFamily="2" charset="0"/>
              </a:rPr>
              <a:t>Geriatrician diagnosis.</a:t>
            </a:r>
          </a:p>
          <a:p>
            <a:pPr marL="727075" lvl="2" indent="-11113">
              <a:buFont typeface="Wingdings" panose="05000000000000000000" pitchFamily="2" charset="2"/>
              <a:buChar char="Ø"/>
            </a:pPr>
            <a:r>
              <a:rPr lang="en-GB" sz="2800" dirty="0">
                <a:solidFill>
                  <a:srgbClr val="111111"/>
                </a:solidFill>
                <a:latin typeface="Roboto" panose="02000000000000000000" pitchFamily="2" charset="0"/>
              </a:rPr>
              <a:t>Improving access to diagnostic imagining.</a:t>
            </a:r>
            <a:endParaRPr lang="en-GB" sz="2800" dirty="0">
              <a:solidFill>
                <a:schemeClr val="tx1"/>
              </a:solidFill>
            </a:endParaRPr>
          </a:p>
          <a:p>
            <a:pPr marL="0" indent="0">
              <a:buNone/>
            </a:pPr>
            <a:endParaRPr lang="en-GB" dirty="0"/>
          </a:p>
        </p:txBody>
      </p:sp>
    </p:spTree>
    <p:extLst>
      <p:ext uri="{BB962C8B-B14F-4D97-AF65-F5344CB8AC3E}">
        <p14:creationId xmlns:p14="http://schemas.microsoft.com/office/powerpoint/2010/main" val="322543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B5C7F2-F09C-4782-B4BF-9238302A2BF7}"/>
              </a:ext>
            </a:extLst>
          </p:cNvPr>
          <p:cNvSpPr>
            <a:spLocks noGrp="1"/>
          </p:cNvSpPr>
          <p:nvPr>
            <p:ph type="title"/>
          </p:nvPr>
        </p:nvSpPr>
        <p:spPr>
          <a:xfrm>
            <a:off x="838201" y="643467"/>
            <a:ext cx="3888526" cy="908242"/>
          </a:xfrm>
        </p:spPr>
        <p:txBody>
          <a:bodyPr vert="horz" lIns="91440" tIns="45720" rIns="91440" bIns="45720" rtlCol="0" anchor="ctr">
            <a:normAutofit/>
          </a:bodyPr>
          <a:lstStyle/>
          <a:p>
            <a:r>
              <a:rPr lang="en-US" sz="3600" b="1" kern="1200" dirty="0" err="1">
                <a:solidFill>
                  <a:schemeClr val="tx1"/>
                </a:solidFill>
                <a:latin typeface="+mj-lt"/>
                <a:ea typeface="+mj-ea"/>
                <a:cs typeface="+mj-cs"/>
              </a:rPr>
              <a:t>DiADeM</a:t>
            </a:r>
            <a:r>
              <a:rPr lang="en-US" sz="3600" b="1" kern="1200" dirty="0">
                <a:solidFill>
                  <a:schemeClr val="tx1"/>
                </a:solidFill>
                <a:latin typeface="+mj-lt"/>
                <a:ea typeface="+mj-ea"/>
                <a:cs typeface="+mj-cs"/>
              </a:rPr>
              <a:t> Tool</a:t>
            </a:r>
          </a:p>
        </p:txBody>
      </p:sp>
      <p:sp>
        <p:nvSpPr>
          <p:cNvPr id="3" name="Content Placeholder 2">
            <a:extLst>
              <a:ext uri="{FF2B5EF4-FFF2-40B4-BE49-F238E27FC236}">
                <a16:creationId xmlns:a16="http://schemas.microsoft.com/office/drawing/2014/main" id="{31335918-786B-4320-BF64-722410EF6CCB}"/>
              </a:ext>
            </a:extLst>
          </p:cNvPr>
          <p:cNvSpPr>
            <a:spLocks noGrp="1"/>
          </p:cNvSpPr>
          <p:nvPr>
            <p:ph sz="half" idx="1"/>
          </p:nvPr>
        </p:nvSpPr>
        <p:spPr>
          <a:xfrm>
            <a:off x="838201" y="1967345"/>
            <a:ext cx="3888528" cy="4209617"/>
          </a:xfrm>
        </p:spPr>
        <p:txBody>
          <a:bodyPr vert="horz" lIns="91440" tIns="45720" rIns="91440" bIns="45720" rtlCol="0">
            <a:normAutofit/>
          </a:bodyPr>
          <a:lstStyle/>
          <a:p>
            <a:pPr>
              <a:defRPr/>
            </a:pPr>
            <a:r>
              <a:rPr lang="en-US" sz="2000" dirty="0"/>
              <a:t>5 parts:</a:t>
            </a:r>
          </a:p>
          <a:p>
            <a:pPr>
              <a:defRPr/>
            </a:pPr>
            <a:r>
              <a:rPr lang="en-US" sz="2000" dirty="0"/>
              <a:t>1. Functional impairment</a:t>
            </a:r>
          </a:p>
          <a:p>
            <a:pPr>
              <a:defRPr/>
            </a:pPr>
            <a:r>
              <a:rPr lang="en-US" sz="2000" dirty="0"/>
              <a:t>2. Cognitive impairment - uses 6-CIT or GPCOG</a:t>
            </a:r>
          </a:p>
          <a:p>
            <a:pPr>
              <a:defRPr/>
            </a:pPr>
            <a:r>
              <a:rPr lang="en-US" sz="2000" dirty="0"/>
              <a:t>3. Corroborating history</a:t>
            </a:r>
          </a:p>
          <a:p>
            <a:pPr>
              <a:defRPr/>
            </a:pPr>
            <a:r>
              <a:rPr lang="en-US" sz="2000" dirty="0"/>
              <a:t>4. Investigations</a:t>
            </a:r>
          </a:p>
          <a:p>
            <a:pPr>
              <a:defRPr/>
            </a:pPr>
            <a:r>
              <a:rPr lang="en-US" sz="2000" dirty="0"/>
              <a:t>5. Exclusion criteria </a:t>
            </a:r>
          </a:p>
          <a:p>
            <a:pPr marL="0" indent="0">
              <a:buNone/>
              <a:defRPr/>
            </a:pPr>
            <a:endParaRPr lang="en-US" sz="2000" dirty="0"/>
          </a:p>
          <a:p>
            <a:pPr marL="0" indent="0">
              <a:buNone/>
              <a:defRPr/>
            </a:pPr>
            <a:r>
              <a:rPr lang="en-GB" sz="1400" dirty="0" err="1">
                <a:hlinkClick r:id="rId2"/>
              </a:rPr>
              <a:t>DiADeM</a:t>
            </a:r>
            <a:r>
              <a:rPr lang="en-GB" sz="1400" dirty="0">
                <a:hlinkClick r:id="rId2"/>
              </a:rPr>
              <a:t> (Diagnosing Advanced Dementia Mandate) | Alzheimer's Society (alzheimers.org.uk)</a:t>
            </a:r>
            <a:endParaRPr lang="en-US" sz="2000" dirty="0"/>
          </a:p>
        </p:txBody>
      </p:sp>
      <p:pic>
        <p:nvPicPr>
          <p:cNvPr id="5" name="Picture 1" descr="Graphical user interface, text, application&#10;&#10;Description automatically generated">
            <a:extLst>
              <a:ext uri="{FF2B5EF4-FFF2-40B4-BE49-F238E27FC236}">
                <a16:creationId xmlns:a16="http://schemas.microsoft.com/office/drawing/2014/main" id="{E2CF3722-E9B3-4669-9A62-DB52697525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42364" y="643234"/>
            <a:ext cx="4191000" cy="55998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80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ED64-4CF0-478D-8C08-AF0DB63FD139}"/>
              </a:ext>
            </a:extLst>
          </p:cNvPr>
          <p:cNvSpPr>
            <a:spLocks noGrp="1"/>
          </p:cNvSpPr>
          <p:nvPr>
            <p:ph type="title"/>
          </p:nvPr>
        </p:nvSpPr>
        <p:spPr/>
        <p:txBody>
          <a:bodyPr/>
          <a:lstStyle/>
          <a:p>
            <a:pPr algn="ctr"/>
            <a:r>
              <a:rPr lang="en-GB" dirty="0"/>
              <a:t>Improving Support Post Diagnosis</a:t>
            </a:r>
          </a:p>
        </p:txBody>
      </p:sp>
      <p:sp>
        <p:nvSpPr>
          <p:cNvPr id="3" name="Content Placeholder 2">
            <a:extLst>
              <a:ext uri="{FF2B5EF4-FFF2-40B4-BE49-F238E27FC236}">
                <a16:creationId xmlns:a16="http://schemas.microsoft.com/office/drawing/2014/main" id="{DAD72447-DE45-40C0-BC4D-BA33C4812C95}"/>
              </a:ext>
            </a:extLst>
          </p:cNvPr>
          <p:cNvSpPr>
            <a:spLocks noGrp="1"/>
          </p:cNvSpPr>
          <p:nvPr>
            <p:ph idx="1"/>
          </p:nvPr>
        </p:nvSpPr>
        <p:spPr/>
        <p:txBody>
          <a:bodyPr>
            <a:normAutofit lnSpcReduction="10000"/>
          </a:bodyPr>
          <a:lstStyle/>
          <a:p>
            <a:r>
              <a:rPr lang="en-GB" dirty="0"/>
              <a:t>Dementia Co-Ordinators – one per PCN.</a:t>
            </a:r>
          </a:p>
          <a:p>
            <a:pPr lvl="1">
              <a:buFont typeface="Wingdings" panose="05000000000000000000" pitchFamily="2" charset="2"/>
              <a:buChar char="Ø"/>
            </a:pPr>
            <a:r>
              <a:rPr lang="en-GB" sz="2800" dirty="0"/>
              <a:t>Aim is to provide consistent point of contact across the dementia pathway.</a:t>
            </a:r>
          </a:p>
          <a:p>
            <a:pPr marL="342900" lvl="1" indent="-342900" algn="just"/>
            <a:r>
              <a:rPr lang="en-GB" sz="2800" dirty="0"/>
              <a:t>KCC procurement of dementia post diagnostic support to ensure consistent offer across Kent.</a:t>
            </a:r>
          </a:p>
          <a:p>
            <a:pPr marL="342900" lvl="1" indent="-342900" algn="just"/>
            <a:r>
              <a:rPr lang="en-GB" sz="2800" dirty="0"/>
              <a:t>Ensuring access to support at times of crisis (people’s own homes and care homes).</a:t>
            </a:r>
          </a:p>
          <a:p>
            <a:pPr marL="342900" lvl="1" indent="-342900" algn="just"/>
            <a:r>
              <a:rPr lang="en-GB" sz="2800" dirty="0"/>
              <a:t>Supporting points of transition, </a:t>
            </a:r>
            <a:r>
              <a:rPr lang="en-GB" sz="2800" dirty="0" err="1"/>
              <a:t>eg</a:t>
            </a:r>
            <a:r>
              <a:rPr lang="en-GB" sz="2800" dirty="0"/>
              <a:t> from hospital to a care home.</a:t>
            </a:r>
          </a:p>
          <a:p>
            <a:pPr marL="342900" lvl="1" indent="-342900" algn="just"/>
            <a:r>
              <a:rPr lang="en-GB" sz="2800" dirty="0"/>
              <a:t>Improving end of life care, by ensuring the needs of people with dementia are recognised in the Kent and Medway End of Life Strategy.</a:t>
            </a:r>
          </a:p>
          <a:p>
            <a:pPr marL="342900" lvl="1" indent="-342900" algn="just"/>
            <a:endParaRPr lang="en-GB" dirty="0"/>
          </a:p>
          <a:p>
            <a:pPr marL="342900" lvl="1" indent="-342900"/>
            <a:endParaRPr lang="en-GB" dirty="0"/>
          </a:p>
        </p:txBody>
      </p:sp>
    </p:spTree>
    <p:extLst>
      <p:ext uri="{BB962C8B-B14F-4D97-AF65-F5344CB8AC3E}">
        <p14:creationId xmlns:p14="http://schemas.microsoft.com/office/powerpoint/2010/main" val="277383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95945-51F5-4BD4-BAFD-F27D4C6E9E54}"/>
              </a:ext>
            </a:extLst>
          </p:cNvPr>
          <p:cNvSpPr>
            <a:spLocks noGrp="1"/>
          </p:cNvSpPr>
          <p:nvPr>
            <p:ph type="title"/>
          </p:nvPr>
        </p:nvSpPr>
        <p:spPr/>
        <p:txBody>
          <a:bodyPr/>
          <a:lstStyle/>
          <a:p>
            <a:pPr algn="ctr"/>
            <a:r>
              <a:rPr lang="en-GB" b="1" dirty="0"/>
              <a:t> </a:t>
            </a:r>
          </a:p>
        </p:txBody>
      </p:sp>
      <p:sp>
        <p:nvSpPr>
          <p:cNvPr id="3" name="Content Placeholder 2">
            <a:extLst>
              <a:ext uri="{FF2B5EF4-FFF2-40B4-BE49-F238E27FC236}">
                <a16:creationId xmlns:a16="http://schemas.microsoft.com/office/drawing/2014/main" id="{E68F932D-0E61-41E1-A07D-2D246876BF73}"/>
              </a:ext>
            </a:extLst>
          </p:cNvPr>
          <p:cNvSpPr>
            <a:spLocks noGrp="1"/>
          </p:cNvSpPr>
          <p:nvPr>
            <p:ph idx="1"/>
          </p:nvPr>
        </p:nvSpPr>
        <p:spPr>
          <a:xfrm>
            <a:off x="838200" y="478172"/>
            <a:ext cx="10515600" cy="5698791"/>
          </a:xfrm>
          <a:effectLst>
            <a:outerShdw blurRad="50800" dist="38100" dir="13500000" algn="br" rotWithShape="0">
              <a:prstClr val="black">
                <a:alpha val="40000"/>
              </a:prstClr>
            </a:outerShdw>
          </a:effectLst>
          <a:scene3d>
            <a:camera prst="orthographicFront"/>
            <a:lightRig rig="threePt" dir="t"/>
          </a:scene3d>
          <a:sp3d>
            <a:bevelT/>
          </a:sp3d>
        </p:spPr>
        <p:txBody>
          <a:bodyPr>
            <a:normAutofit/>
          </a:bodyPr>
          <a:lstStyle/>
          <a:p>
            <a:pPr marL="0" indent="0" algn="ctr">
              <a:buNone/>
            </a:pPr>
            <a:r>
              <a:rPr lang="en-GB" sz="5400" b="1" dirty="0">
                <a:latin typeface="+mj-lt"/>
              </a:rPr>
              <a:t>Behavioural and Psychological Symptoms of Dementia (BPSD) Guidance</a:t>
            </a:r>
          </a:p>
          <a:p>
            <a:pPr marL="0" indent="0" algn="ctr">
              <a:buNone/>
            </a:pPr>
            <a:endParaRPr lang="en-GB" sz="5400" b="1" dirty="0">
              <a:latin typeface="+mj-lt"/>
            </a:endParaRPr>
          </a:p>
          <a:p>
            <a:pPr marL="0" indent="0" algn="ctr">
              <a:buNone/>
            </a:pPr>
            <a:r>
              <a:rPr lang="en-GB" sz="3600" b="1" dirty="0">
                <a:solidFill>
                  <a:schemeClr val="accent1">
                    <a:lumMod val="75000"/>
                  </a:schemeClr>
                </a:solidFill>
                <a:latin typeface="Lucida Handwriting" panose="03010101010101010101" pitchFamily="66" charset="0"/>
              </a:rPr>
              <a:t>Acacia Sooklal</a:t>
            </a:r>
          </a:p>
          <a:p>
            <a:pPr marL="0" indent="0" algn="ctr">
              <a:buNone/>
            </a:pPr>
            <a:r>
              <a:rPr lang="en-GB" sz="3600" b="1" dirty="0">
                <a:solidFill>
                  <a:schemeClr val="accent1">
                    <a:lumMod val="75000"/>
                  </a:schemeClr>
                </a:solidFill>
                <a:latin typeface="Abadi Extra Light" panose="020B0204020104020204" pitchFamily="34" charset="0"/>
              </a:rPr>
              <a:t>Lead Integrated Care Pharmacist </a:t>
            </a:r>
          </a:p>
          <a:p>
            <a:pPr marL="0" indent="0" algn="ctr">
              <a:buNone/>
            </a:pPr>
            <a:r>
              <a:rPr lang="en-GB" sz="3600" b="1" dirty="0">
                <a:solidFill>
                  <a:schemeClr val="accent1">
                    <a:lumMod val="75000"/>
                  </a:schemeClr>
                </a:solidFill>
                <a:latin typeface="Abadi Extra Light" panose="020B0204020104020204" pitchFamily="34" charset="0"/>
              </a:rPr>
              <a:t>Kent &amp; Medway CCG  </a:t>
            </a:r>
            <a:endParaRPr lang="en-GB" sz="3600" dirty="0">
              <a:solidFill>
                <a:schemeClr val="accent1">
                  <a:lumMod val="75000"/>
                </a:schemeClr>
              </a:solidFill>
              <a:latin typeface="Abadi Extra Light" panose="020B0204020104020204" pitchFamily="34" charset="0"/>
            </a:endParaRPr>
          </a:p>
        </p:txBody>
      </p:sp>
    </p:spTree>
    <p:extLst>
      <p:ext uri="{BB962C8B-B14F-4D97-AF65-F5344CB8AC3E}">
        <p14:creationId xmlns:p14="http://schemas.microsoft.com/office/powerpoint/2010/main" val="76374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A626-4BAB-43C0-9DBD-2CC2DDABC9A5}"/>
              </a:ext>
            </a:extLst>
          </p:cNvPr>
          <p:cNvSpPr>
            <a:spLocks noGrp="1"/>
          </p:cNvSpPr>
          <p:nvPr>
            <p:ph type="title"/>
          </p:nvPr>
        </p:nvSpPr>
        <p:spPr>
          <a:xfrm>
            <a:off x="838200" y="172178"/>
            <a:ext cx="10515600" cy="733833"/>
          </a:xfrm>
          <a:effectLst>
            <a:outerShdw blurRad="50800" dist="38100" dir="13500000" algn="br" rotWithShape="0">
              <a:prstClr val="black">
                <a:alpha val="40000"/>
              </a:prstClr>
            </a:outerShdw>
          </a:effectLst>
        </p:spPr>
        <p:txBody>
          <a:bodyPr/>
          <a:lstStyle/>
          <a:p>
            <a:pPr algn="ctr"/>
            <a:r>
              <a:rPr lang="en-GB" b="1" dirty="0"/>
              <a:t>Introduction</a:t>
            </a:r>
          </a:p>
        </p:txBody>
      </p:sp>
      <p:sp>
        <p:nvSpPr>
          <p:cNvPr id="3" name="Content Placeholder 2">
            <a:extLst>
              <a:ext uri="{FF2B5EF4-FFF2-40B4-BE49-F238E27FC236}">
                <a16:creationId xmlns:a16="http://schemas.microsoft.com/office/drawing/2014/main" id="{244EFEA7-0B29-48B0-9EF5-A5CCF9F80F1D}"/>
              </a:ext>
            </a:extLst>
          </p:cNvPr>
          <p:cNvSpPr>
            <a:spLocks noGrp="1"/>
          </p:cNvSpPr>
          <p:nvPr>
            <p:ph idx="1"/>
          </p:nvPr>
        </p:nvSpPr>
        <p:spPr>
          <a:xfrm>
            <a:off x="486561" y="1065402"/>
            <a:ext cx="11056689" cy="5519956"/>
          </a:xfrm>
        </p:spPr>
        <p:txBody>
          <a:bodyPr>
            <a:normAutofit fontScale="85000" lnSpcReduction="10000"/>
          </a:bodyPr>
          <a:lstStyle/>
          <a:p>
            <a:r>
              <a:rPr lang="en-GB" dirty="0"/>
              <a:t>The term “Behavioural and Psychological Symptoms of Dementia (BPSD)” refers to the spectrum of non-cognitive and non-neurological symptoms of dementia, such as agitation, aggression, psychosis, depression and apathy.</a:t>
            </a:r>
            <a:r>
              <a:rPr lang="en-GB" sz="1200" dirty="0"/>
              <a:t>(1, 2) </a:t>
            </a:r>
          </a:p>
          <a:p>
            <a:r>
              <a:rPr lang="en-GB" dirty="0"/>
              <a:t>The main symptoms include: </a:t>
            </a:r>
          </a:p>
          <a:p>
            <a:pPr marL="457200" lvl="1" indent="0">
              <a:buNone/>
            </a:pPr>
            <a:r>
              <a:rPr lang="en-GB" dirty="0"/>
              <a:t>• Delusions (believing things that are not true) </a:t>
            </a:r>
          </a:p>
          <a:p>
            <a:pPr marL="457200" lvl="1" indent="0">
              <a:buNone/>
            </a:pPr>
            <a:r>
              <a:rPr lang="en-GB" dirty="0"/>
              <a:t>• Hallucinations (seeing or hearing things that aren’t there, such as hearing strange voices) </a:t>
            </a:r>
          </a:p>
          <a:p>
            <a:pPr marL="457200" lvl="1" indent="0">
              <a:buNone/>
            </a:pPr>
            <a:r>
              <a:rPr lang="en-GB" dirty="0"/>
              <a:t>• Agitation or aggressive behaviour (distress, restlessness, extreme irritability or aggression</a:t>
            </a:r>
          </a:p>
          <a:p>
            <a:r>
              <a:rPr lang="en-GB" dirty="0"/>
              <a:t>At least 80% of people with dementia experience BPSD.</a:t>
            </a:r>
            <a:r>
              <a:rPr lang="en-GB" sz="1200" dirty="0"/>
              <a:t>(2)</a:t>
            </a:r>
          </a:p>
          <a:p>
            <a:r>
              <a:rPr lang="en-GB" dirty="0"/>
              <a:t>Depression and anxiety can be among the first symptoms of dementia, while other BPSD such as agitation and aggression more commonly occur later, especially as the person’s ability to communicate and influence their environment diminishes. </a:t>
            </a:r>
            <a:r>
              <a:rPr lang="en-GB" sz="1200" dirty="0"/>
              <a:t>(3)</a:t>
            </a:r>
            <a:r>
              <a:rPr lang="en-GB" dirty="0"/>
              <a:t> </a:t>
            </a:r>
          </a:p>
          <a:p>
            <a:r>
              <a:rPr lang="en-GB" dirty="0"/>
              <a:t>These behaviours can be extremely stressful for the person and their family/and carers, and are often a reason for people with dementia being admitted into residential care.</a:t>
            </a:r>
            <a:r>
              <a:rPr lang="en-GB" sz="1200" dirty="0"/>
              <a:t>(2) </a:t>
            </a:r>
          </a:p>
          <a:p>
            <a:r>
              <a:rPr lang="en-GB" dirty="0"/>
              <a:t>Appropriate treatment of BPSD can significantly improve the quality of life of the patient and their families.</a:t>
            </a:r>
          </a:p>
        </p:txBody>
      </p:sp>
    </p:spTree>
    <p:extLst>
      <p:ext uri="{BB962C8B-B14F-4D97-AF65-F5344CB8AC3E}">
        <p14:creationId xmlns:p14="http://schemas.microsoft.com/office/powerpoint/2010/main" val="168448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6AFEC-8F30-4B22-9CC5-6228E59B32B8}"/>
              </a:ext>
            </a:extLst>
          </p:cNvPr>
          <p:cNvSpPr>
            <a:spLocks noGrp="1"/>
          </p:cNvSpPr>
          <p:nvPr>
            <p:ph type="title"/>
          </p:nvPr>
        </p:nvSpPr>
        <p:spPr>
          <a:xfrm>
            <a:off x="838200" y="365125"/>
            <a:ext cx="10515600" cy="951947"/>
          </a:xfrm>
          <a:effectLst>
            <a:outerShdw blurRad="50800" dist="38100" dir="10800000" algn="r" rotWithShape="0">
              <a:prstClr val="black">
                <a:alpha val="40000"/>
              </a:prstClr>
            </a:outerShdw>
          </a:effectLst>
        </p:spPr>
        <p:txBody>
          <a:bodyPr/>
          <a:lstStyle/>
          <a:p>
            <a:pPr algn="ctr"/>
            <a:r>
              <a:rPr lang="en-GB" b="1" dirty="0"/>
              <a:t>Background</a:t>
            </a:r>
          </a:p>
        </p:txBody>
      </p:sp>
      <p:sp>
        <p:nvSpPr>
          <p:cNvPr id="3" name="Content Placeholder 2">
            <a:extLst>
              <a:ext uri="{FF2B5EF4-FFF2-40B4-BE49-F238E27FC236}">
                <a16:creationId xmlns:a16="http://schemas.microsoft.com/office/drawing/2014/main" id="{852ACAD4-EEA8-49C5-9051-AF10335EF11C}"/>
              </a:ext>
            </a:extLst>
          </p:cNvPr>
          <p:cNvSpPr>
            <a:spLocks noGrp="1"/>
          </p:cNvSpPr>
          <p:nvPr>
            <p:ph idx="1"/>
          </p:nvPr>
        </p:nvSpPr>
        <p:spPr>
          <a:xfrm>
            <a:off x="838200" y="1417739"/>
            <a:ext cx="10515600" cy="4759224"/>
          </a:xfrm>
        </p:spPr>
        <p:txBody>
          <a:bodyPr/>
          <a:lstStyle/>
          <a:p>
            <a:r>
              <a:rPr lang="en-GB" dirty="0"/>
              <a:t>An audit was completed in GP practices linked to 14 Care homes to review the usage of Antipsychotic medication by residents.</a:t>
            </a:r>
          </a:p>
          <a:p>
            <a:r>
              <a:rPr lang="en-GB" dirty="0"/>
              <a:t>The Audit identified antipsychotics prescribed, duration of treatment and whether reviews are in place.</a:t>
            </a:r>
          </a:p>
          <a:p>
            <a:r>
              <a:rPr lang="en-GB" dirty="0"/>
              <a:t>The audit identified:</a:t>
            </a:r>
          </a:p>
          <a:p>
            <a:pPr marL="457200" lvl="1" indent="0">
              <a:buNone/>
            </a:pPr>
            <a:r>
              <a:rPr lang="en-GB" dirty="0"/>
              <a:t>•If anti-psychotics had been prescribed.</a:t>
            </a:r>
          </a:p>
          <a:p>
            <a:pPr marL="457200" lvl="1" indent="0">
              <a:buNone/>
            </a:pPr>
            <a:r>
              <a:rPr lang="en-GB" dirty="0"/>
              <a:t>•Duration of treatment.</a:t>
            </a:r>
          </a:p>
          <a:p>
            <a:pPr marL="457200" lvl="1" indent="0">
              <a:buNone/>
            </a:pPr>
            <a:r>
              <a:rPr lang="en-GB" dirty="0"/>
              <a:t>•If reviews were in place.</a:t>
            </a:r>
          </a:p>
          <a:p>
            <a:endParaRPr lang="en-GB" dirty="0"/>
          </a:p>
          <a:p>
            <a:endParaRPr lang="en-GB" dirty="0"/>
          </a:p>
        </p:txBody>
      </p:sp>
    </p:spTree>
    <p:extLst>
      <p:ext uri="{BB962C8B-B14F-4D97-AF65-F5344CB8AC3E}">
        <p14:creationId xmlns:p14="http://schemas.microsoft.com/office/powerpoint/2010/main" val="132391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7" ma:contentTypeDescription="Create a new document." ma:contentTypeScope="" ma:versionID="eb9a4b0dd9321573c4e4575615daf877">
  <xsd:schema xmlns:xsd="http://www.w3.org/2001/XMLSchema" xmlns:xs="http://www.w3.org/2001/XMLSchema" xmlns:p="http://schemas.microsoft.com/office/2006/metadata/properties" xmlns:ns3="5789755c-de38-4fe3-9623-40afa3bba1e2" xmlns:ns4="32678723-8c06-45e1-8bd0-318b9868a43d" targetNamespace="http://schemas.microsoft.com/office/2006/metadata/properties" ma:root="true" ma:fieldsID="bc7c42477e1884e97fe4d602a62e3cf5" ns3:_="" ns4:_="">
    <xsd:import namespace="5789755c-de38-4fe3-9623-40afa3bba1e2"/>
    <xsd:import namespace="32678723-8c06-45e1-8bd0-318b9868a4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F718B6-7EAA-4CA2-B66F-B18B0C357856}">
  <ds:schemaRefs>
    <ds:schemaRef ds:uri="http://schemas.microsoft.com/sharepoint/v3/contenttype/forms"/>
  </ds:schemaRefs>
</ds:datastoreItem>
</file>

<file path=customXml/itemProps2.xml><?xml version="1.0" encoding="utf-8"?>
<ds:datastoreItem xmlns:ds="http://schemas.openxmlformats.org/officeDocument/2006/customXml" ds:itemID="{6CF9467F-AA89-4353-B071-91AF3AF71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9755c-de38-4fe3-9623-40afa3bba1e2"/>
    <ds:schemaRef ds:uri="32678723-8c06-45e1-8bd0-318b9868a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09BCD-2468-4131-892A-62A3EA6CC31A}">
  <ds:schemaRefs>
    <ds:schemaRef ds:uri="http://purl.org/dc/elements/1.1/"/>
    <ds:schemaRef ds:uri="http://schemas.microsoft.com/office/2006/metadata/properties"/>
    <ds:schemaRef ds:uri="32678723-8c06-45e1-8bd0-318b9868a43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789755c-de38-4fe3-9623-40afa3bba1e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699</TotalTime>
  <Words>1381</Words>
  <Application>Microsoft Office PowerPoint</Application>
  <PresentationFormat>Widescreen</PresentationFormat>
  <Paragraphs>123</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 Extra Light</vt:lpstr>
      <vt:lpstr>Arial</vt:lpstr>
      <vt:lpstr>Calibri</vt:lpstr>
      <vt:lpstr>Calibri Light</vt:lpstr>
      <vt:lpstr>Lucida Handwriting</vt:lpstr>
      <vt:lpstr>Roboto</vt:lpstr>
      <vt:lpstr>Wingdings</vt:lpstr>
      <vt:lpstr>Office Theme</vt:lpstr>
      <vt:lpstr>Kent and Medway Dementia Service Improvement Programme</vt:lpstr>
      <vt:lpstr>Programme Objective</vt:lpstr>
      <vt:lpstr>Current Dementia Diagnosis Rates</vt:lpstr>
      <vt:lpstr>Increasing the Diagnosis Rate</vt:lpstr>
      <vt:lpstr>DiADeM Tool</vt:lpstr>
      <vt:lpstr>Improving Support Post Diagnosis</vt:lpstr>
      <vt:lpstr> </vt:lpstr>
      <vt:lpstr>Introduction</vt:lpstr>
      <vt:lpstr>Background</vt:lpstr>
      <vt:lpstr>Audit Outcomes </vt:lpstr>
      <vt:lpstr>Audit Outcomes </vt:lpstr>
      <vt:lpstr>BPSD Guidance </vt:lpstr>
      <vt:lpstr>BPSD Guidance </vt:lpstr>
      <vt:lpstr>BPSD Guidance </vt:lpstr>
      <vt:lpstr>BPSD Guidance </vt:lpstr>
      <vt:lpstr>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and Medway Dementia Service Improvement Programme</dc:title>
  <dc:creator>CALDWELL, Linda (NHS KENT AND MEDWAY CCG)</dc:creator>
  <cp:lastModifiedBy>Acacia Sooklal</cp:lastModifiedBy>
  <cp:revision>16</cp:revision>
  <dcterms:created xsi:type="dcterms:W3CDTF">2022-05-05T08:45:40Z</dcterms:created>
  <dcterms:modified xsi:type="dcterms:W3CDTF">2022-05-18T13:55:01Z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