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2"/>
  </p:notesMasterIdLst>
  <p:sldIdLst>
    <p:sldId id="256" r:id="rId3"/>
    <p:sldId id="257" r:id="rId4"/>
    <p:sldId id="259" r:id="rId5"/>
    <p:sldId id="305" r:id="rId6"/>
    <p:sldId id="318" r:id="rId7"/>
    <p:sldId id="319" r:id="rId8"/>
    <p:sldId id="320" r:id="rId9"/>
    <p:sldId id="321" r:id="rId10"/>
    <p:sldId id="322" r:id="rId11"/>
    <p:sldId id="323" r:id="rId12"/>
    <p:sldId id="324" r:id="rId13"/>
    <p:sldId id="325" r:id="rId14"/>
    <p:sldId id="326" r:id="rId15"/>
    <p:sldId id="327" r:id="rId16"/>
    <p:sldId id="304"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06" r:id="rId52"/>
    <p:sldId id="307" r:id="rId53"/>
    <p:sldId id="363" r:id="rId54"/>
    <p:sldId id="297" r:id="rId55"/>
    <p:sldId id="310" r:id="rId56"/>
    <p:sldId id="308" r:id="rId57"/>
    <p:sldId id="314" r:id="rId58"/>
    <p:sldId id="328" r:id="rId59"/>
    <p:sldId id="315" r:id="rId60"/>
    <p:sldId id="316"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germaine" initials="rg"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117" autoAdjust="0"/>
  </p:normalViewPr>
  <p:slideViewPr>
    <p:cSldViewPr snapToGrid="0">
      <p:cViewPr varScale="1">
        <p:scale>
          <a:sx n="96" d="100"/>
          <a:sy n="96" d="100"/>
        </p:scale>
        <p:origin x="-1152" y="-108"/>
      </p:cViewPr>
      <p:guideLst>
        <p:guide orient="horz" pos="2160"/>
        <p:guide pos="3840"/>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germaine" userId="186df1079ebc6ab4" providerId="LiveId" clId="{56264C1B-3FD7-498E-84AA-6C20CDE0A872}"/>
    <pc:docChg chg="custSel modSld">
      <pc:chgData name="ruth germaine" userId="186df1079ebc6ab4" providerId="LiveId" clId="{56264C1B-3FD7-498E-84AA-6C20CDE0A872}" dt="2020-04-26T10:36:08.789" v="1" actId="27636"/>
      <pc:docMkLst>
        <pc:docMk/>
      </pc:docMkLst>
      <pc:sldChg chg="modSp mod">
        <pc:chgData name="ruth germaine" userId="186df1079ebc6ab4" providerId="LiveId" clId="{56264C1B-3FD7-498E-84AA-6C20CDE0A872}" dt="2020-04-26T10:36:08.789" v="1" actId="27636"/>
        <pc:sldMkLst>
          <pc:docMk/>
          <pc:sldMk cId="2926675009" sldId="256"/>
        </pc:sldMkLst>
        <pc:spChg chg="mod">
          <ac:chgData name="ruth germaine" userId="186df1079ebc6ab4" providerId="LiveId" clId="{56264C1B-3FD7-498E-84AA-6C20CDE0A872}" dt="2020-04-26T10:36:08.789" v="1" actId="27636"/>
          <ac:spMkLst>
            <pc:docMk/>
            <pc:sldMk cId="2926675009" sldId="256"/>
            <ac:spMk id="3" creationId="{5FBB2C12-EB16-4B3D-AC48-C1F9982A5B2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136231-127E-45AA-B5EE-56B5941E42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C066FD02-7526-421C-A1E3-46C16664373A}">
      <dgm:prSet phldrT="[Text]" custT="1"/>
      <dgm:spPr>
        <a:xfrm>
          <a:off x="3046747" y="948423"/>
          <a:ext cx="1332555" cy="666277"/>
        </a:xfrm>
        <a:solidFill>
          <a:srgbClr val="A00054"/>
        </a:solidFill>
        <a:ln w="25400" cap="flat" cmpd="sng" algn="ctr">
          <a:solidFill>
            <a:sysClr val="window" lastClr="FFFFFF">
              <a:hueOff val="0"/>
              <a:satOff val="0"/>
              <a:lumOff val="0"/>
              <a:alphaOff val="0"/>
            </a:sysClr>
          </a:solidFill>
          <a:prstDash val="solid"/>
        </a:ln>
        <a:effectLst/>
      </dgm:spPr>
      <dgm:t>
        <a:bodyPr/>
        <a:lstStyle/>
        <a:p>
          <a:pPr>
            <a:buNone/>
          </a:pPr>
          <a:r>
            <a:rPr lang="en-US" sz="1100" i="0" dirty="0">
              <a:solidFill>
                <a:sysClr val="window" lastClr="FFFFFF"/>
              </a:solidFill>
              <a:latin typeface="Arial"/>
              <a:ea typeface="+mn-ea"/>
              <a:cs typeface="+mn-cs"/>
            </a:rPr>
            <a:t>Sarah Goodhew, Faculty Lead </a:t>
          </a:r>
          <a:endParaRPr lang="en-GB" sz="1100" i="0" dirty="0">
            <a:solidFill>
              <a:sysClr val="window" lastClr="FFFFFF"/>
            </a:solidFill>
            <a:latin typeface="Arial"/>
            <a:ea typeface="+mn-ea"/>
            <a:cs typeface="+mn-cs"/>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8A3EBC68-78BC-400D-87E4-CC71AD260651}" type="parTrans" cxnId="{6FDB2F08-C25B-411B-88A1-EEAACEDEA4B6}">
      <dgm:prSet/>
      <dgm:spPr>
        <a:xfrm>
          <a:off x="3667305" y="668586"/>
          <a:ext cx="91440" cy="279836"/>
        </a:xfrm>
        <a:noFill/>
        <a:ln w="25400" cap="flat" cmpd="sng" algn="ctr">
          <a:solidFill>
            <a:sysClr val="windowText" lastClr="000000"/>
          </a:solidFill>
          <a:prstDash val="solid"/>
        </a:ln>
        <a:effectLst>
          <a:outerShdw blurRad="152400" dist="317500" dir="5400000" sx="90000" sy="-19000" rotWithShape="0">
            <a:prstClr val="black">
              <a:alpha val="15000"/>
            </a:prstClr>
          </a:outerShdw>
        </a:effectLst>
      </dgm:spPr>
      <dgm:t>
        <a:bodyPr/>
        <a:lstStyle/>
        <a:p>
          <a:endParaRPr lang="en-GB"/>
        </a:p>
      </dgm:t>
    </dgm:pt>
    <dgm:pt modelId="{F0A58BAA-A295-43F0-ACF0-AEAA72FCCA7A}" type="sibTrans" cxnId="{6FDB2F08-C25B-411B-88A1-EEAACEDEA4B6}">
      <dgm:prSet/>
      <dgm:spPr/>
      <dgm:t>
        <a:bodyPr/>
        <a:lstStyle/>
        <a:p>
          <a:endParaRPr lang="en-GB"/>
        </a:p>
      </dgm:t>
    </dgm:pt>
    <dgm:pt modelId="{A0098EF4-76C7-4FCD-B155-1C5266D18E0F}">
      <dgm:prSet phldrT="[Text]" custT="1"/>
      <dgm:spPr>
        <a:xfrm>
          <a:off x="1383898" y="1894537"/>
          <a:ext cx="1433469" cy="678730"/>
        </a:xfrm>
        <a:solidFill>
          <a:srgbClr val="A00054"/>
        </a:solidFill>
        <a:ln w="25400" cap="flat" cmpd="sng" algn="ctr">
          <a:solidFill>
            <a:sysClr val="window" lastClr="FFFFFF">
              <a:hueOff val="0"/>
              <a:satOff val="0"/>
              <a:lumOff val="0"/>
              <a:alphaOff val="0"/>
            </a:sysClr>
          </a:solidFill>
          <a:prstDash val="solid"/>
        </a:ln>
        <a:effectLst/>
      </dgm:spPr>
      <dgm:t>
        <a:bodyPr/>
        <a:lstStyle/>
        <a:p>
          <a:pPr>
            <a:buNone/>
          </a:pPr>
          <a:r>
            <a:rPr lang="en-US" sz="1100" dirty="0">
              <a:solidFill>
                <a:sysClr val="window" lastClr="FFFFFF"/>
              </a:solidFill>
              <a:latin typeface="Arial"/>
              <a:ea typeface="+mn-ea"/>
              <a:cs typeface="+mn-cs"/>
            </a:rPr>
            <a:t>Sandie Skinner, Project Manager (p/t)</a:t>
          </a:r>
          <a:endParaRPr lang="en-GB" sz="1100" dirty="0">
            <a:solidFill>
              <a:sysClr val="window" lastClr="FFFFFF"/>
            </a:solidFill>
            <a:latin typeface="Arial"/>
            <a:ea typeface="+mn-ea"/>
            <a:cs typeface="+mn-cs"/>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6050796E-DD88-43B2-B179-0FCF6445835A}" type="parTrans" cxnId="{479355DC-C849-4C99-A6FE-28368B48A6A7}">
      <dgm:prSet/>
      <dgm:spPr>
        <a:xfrm>
          <a:off x="2100633" y="1614701"/>
          <a:ext cx="1612392" cy="279836"/>
        </a:xfrm>
        <a:noFill/>
        <a:ln w="25400" cap="flat" cmpd="sng" algn="ctr">
          <a:solidFill>
            <a:sysClr val="windowText" lastClr="000000"/>
          </a:solidFill>
          <a:prstDash val="solid"/>
        </a:ln>
        <a:effectLst>
          <a:outerShdw blurRad="152400" dist="317500" dir="5400000" sx="90000" sy="-19000" rotWithShape="0">
            <a:prstClr val="black">
              <a:alpha val="15000"/>
            </a:prstClr>
          </a:outerShdw>
        </a:effectLst>
      </dgm:spPr>
      <dgm:t>
        <a:bodyPr/>
        <a:lstStyle/>
        <a:p>
          <a:endParaRPr lang="en-GB"/>
        </a:p>
      </dgm:t>
    </dgm:pt>
    <dgm:pt modelId="{289B60E3-0F80-468E-B1E1-430A1AFBB1DB}" type="sibTrans" cxnId="{479355DC-C849-4C99-A6FE-28368B48A6A7}">
      <dgm:prSet/>
      <dgm:spPr/>
      <dgm:t>
        <a:bodyPr/>
        <a:lstStyle/>
        <a:p>
          <a:endParaRPr lang="en-GB"/>
        </a:p>
      </dgm:t>
    </dgm:pt>
    <dgm:pt modelId="{B8A8819F-F4E8-4440-B1E9-6895D8EB8FB4}">
      <dgm:prSet phldrT="[Text]" custT="1"/>
      <dgm:spPr>
        <a:xfrm>
          <a:off x="1742265" y="2853104"/>
          <a:ext cx="1332555" cy="666277"/>
        </a:xfrm>
        <a:solidFill>
          <a:srgbClr val="A00054"/>
        </a:solidFill>
        <a:ln w="25400" cap="flat" cmpd="sng" algn="ctr">
          <a:solidFill>
            <a:sysClr val="window" lastClr="FFFFFF">
              <a:hueOff val="0"/>
              <a:satOff val="0"/>
              <a:lumOff val="0"/>
              <a:alphaOff val="0"/>
            </a:sysClr>
          </a:solidFill>
          <a:prstDash val="solid"/>
        </a:ln>
        <a:effectLst/>
      </dgm:spPr>
      <dgm:t>
        <a:bodyPr/>
        <a:lstStyle/>
        <a:p>
          <a:pPr>
            <a:buNone/>
          </a:pPr>
          <a:r>
            <a:rPr lang="en-US" sz="1100" i="0" dirty="0">
              <a:solidFill>
                <a:sysClr val="window" lastClr="FFFFFF"/>
              </a:solidFill>
              <a:latin typeface="Arial"/>
              <a:ea typeface="+mn-ea"/>
              <a:cs typeface="+mn-cs"/>
            </a:rPr>
            <a:t>Tina McGrath, Project Support Officer (p/t)</a:t>
          </a:r>
          <a:endParaRPr lang="en-GB" sz="1100" i="0" dirty="0">
            <a:solidFill>
              <a:sysClr val="window" lastClr="FFFFFF"/>
            </a:solidFill>
            <a:latin typeface="Arial"/>
            <a:ea typeface="+mn-ea"/>
            <a:cs typeface="+mn-cs"/>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A00885C3-2E6C-4383-9402-960D85D23BC8}" type="parTrans" cxnId="{127130B8-7E8F-4A18-B9BE-E8498694C470}">
      <dgm:prSet/>
      <dgm:spPr>
        <a:xfrm>
          <a:off x="1527245" y="2573268"/>
          <a:ext cx="215020" cy="612975"/>
        </a:xfrm>
        <a:noFill/>
        <a:ln w="25400" cap="flat" cmpd="sng" algn="ctr">
          <a:solidFill>
            <a:sysClr val="windowText" lastClr="000000"/>
          </a:solidFill>
          <a:prstDash val="solid"/>
        </a:ln>
        <a:effectLst>
          <a:outerShdw blurRad="152400" dist="317500" dir="5400000" sx="90000" sy="-19000" rotWithShape="0">
            <a:prstClr val="black">
              <a:alpha val="15000"/>
            </a:prstClr>
          </a:outerShdw>
        </a:effectLst>
      </dgm:spPr>
      <dgm:t>
        <a:bodyPr/>
        <a:lstStyle/>
        <a:p>
          <a:endParaRPr lang="en-GB"/>
        </a:p>
      </dgm:t>
    </dgm:pt>
    <dgm:pt modelId="{6046C452-BBEE-4E98-9000-4338F62338AA}" type="sibTrans" cxnId="{127130B8-7E8F-4A18-B9BE-E8498694C470}">
      <dgm:prSet/>
      <dgm:spPr/>
      <dgm:t>
        <a:bodyPr/>
        <a:lstStyle/>
        <a:p>
          <a:endParaRPr lang="en-GB"/>
        </a:p>
      </dgm:t>
    </dgm:pt>
    <dgm:pt modelId="{B7436F93-B01C-4312-8C83-E72AB9EF1B67}">
      <dgm:prSet phldrT="[Text]" custT="1"/>
      <dgm:spPr>
        <a:xfrm>
          <a:off x="1742265" y="3799219"/>
          <a:ext cx="1332555" cy="666277"/>
        </a:xfrm>
        <a:solidFill>
          <a:srgbClr val="A00054"/>
        </a:solidFill>
        <a:ln w="25400" cap="flat" cmpd="sng" algn="ctr">
          <a:solidFill>
            <a:sysClr val="window" lastClr="FFFFFF">
              <a:hueOff val="0"/>
              <a:satOff val="0"/>
              <a:lumOff val="0"/>
              <a:alphaOff val="0"/>
            </a:sysClr>
          </a:solidFill>
          <a:prstDash val="solid"/>
        </a:ln>
        <a:effectLst/>
      </dgm:spPr>
      <dgm:t>
        <a:bodyPr/>
        <a:lstStyle/>
        <a:p>
          <a:pPr rtl="0">
            <a:buNone/>
          </a:pPr>
          <a:r>
            <a:rPr lang="en-US" sz="1100" b="0" i="0" dirty="0">
              <a:solidFill>
                <a:sysClr val="window" lastClr="FFFFFF"/>
              </a:solidFill>
              <a:latin typeface="Arial"/>
              <a:ea typeface="+mn-ea"/>
              <a:cs typeface="+mn-cs"/>
            </a:rPr>
            <a:t>Kate Cheer,</a:t>
          </a:r>
        </a:p>
        <a:p>
          <a:pPr rtl="0">
            <a:buNone/>
          </a:pPr>
          <a:r>
            <a:rPr lang="en-US" sz="1100" b="0" i="0" dirty="0">
              <a:solidFill>
                <a:sysClr val="window" lastClr="FFFFFF"/>
              </a:solidFill>
              <a:latin typeface="Arial"/>
              <a:ea typeface="+mn-ea"/>
              <a:cs typeface="+mn-cs"/>
            </a:rPr>
            <a:t>Administrator Support </a:t>
          </a:r>
          <a:endParaRPr lang="en-GB" sz="1100" b="0" i="0" dirty="0">
            <a:solidFill>
              <a:sysClr val="window" lastClr="FFFFFF"/>
            </a:solidFill>
            <a:latin typeface="Arial"/>
            <a:ea typeface="+mn-ea"/>
            <a:cs typeface="+mn-cs"/>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1DB894BF-87FD-4BD5-91DA-5D4F6BB44F35}" type="parTrans" cxnId="{DE9047B6-2DF5-4142-AF5D-E153DA4A8FEB}">
      <dgm:prSet/>
      <dgm:spPr>
        <a:xfrm>
          <a:off x="1527245" y="2573268"/>
          <a:ext cx="215020" cy="1559089"/>
        </a:xfrm>
        <a:noFill/>
        <a:ln w="25400" cap="flat" cmpd="sng" algn="ctr">
          <a:solidFill>
            <a:sysClr val="windowText" lastClr="000000"/>
          </a:solidFill>
          <a:prstDash val="solid"/>
        </a:ln>
        <a:effectLst>
          <a:outerShdw blurRad="152400" dist="317500" dir="5400000" sx="90000" sy="-19000" rotWithShape="0">
            <a:prstClr val="black">
              <a:alpha val="15000"/>
            </a:prstClr>
          </a:outerShdw>
        </a:effectLst>
      </dgm:spPr>
      <dgm:t>
        <a:bodyPr/>
        <a:lstStyle/>
        <a:p>
          <a:endParaRPr lang="en-GB"/>
        </a:p>
      </dgm:t>
    </dgm:pt>
    <dgm:pt modelId="{29096DC3-9847-4E13-93AB-49D9BAB4B76E}" type="sibTrans" cxnId="{DE9047B6-2DF5-4142-AF5D-E153DA4A8FEB}">
      <dgm:prSet/>
      <dgm:spPr/>
      <dgm:t>
        <a:bodyPr/>
        <a:lstStyle/>
        <a:p>
          <a:endParaRPr lang="en-GB"/>
        </a:p>
      </dgm:t>
    </dgm:pt>
    <dgm:pt modelId="{36CA88B0-E520-47FA-81B9-690C0F2BE76D}">
      <dgm:prSet custT="1"/>
      <dgm:spPr>
        <a:xfrm>
          <a:off x="3046747" y="2308"/>
          <a:ext cx="1332555" cy="666277"/>
        </a:xfrm>
        <a:solidFill>
          <a:srgbClr val="A00054"/>
        </a:solidFill>
        <a:ln w="25400" cap="flat" cmpd="sng" algn="ctr">
          <a:solidFill>
            <a:sysClr val="window" lastClr="FFFFFF">
              <a:hueOff val="0"/>
              <a:satOff val="0"/>
              <a:lumOff val="0"/>
              <a:alphaOff val="0"/>
            </a:sysClr>
          </a:solidFill>
          <a:prstDash val="solid"/>
        </a:ln>
        <a:effectLst/>
      </dgm:spPr>
      <dgm:t>
        <a:bodyPr/>
        <a:lstStyle/>
        <a:p>
          <a:pPr>
            <a:buNone/>
          </a:pPr>
          <a:r>
            <a:rPr lang="en-US" sz="1100" dirty="0">
              <a:solidFill>
                <a:sysClr val="window" lastClr="FFFFFF"/>
              </a:solidFill>
              <a:latin typeface="Arial"/>
              <a:ea typeface="+mn-ea"/>
              <a:cs typeface="+mn-cs"/>
            </a:rPr>
            <a:t>Donna Poole,</a:t>
          </a:r>
        </a:p>
        <a:p>
          <a:pPr>
            <a:buNone/>
          </a:pPr>
          <a:r>
            <a:rPr lang="en-US" sz="1100" dirty="0">
              <a:solidFill>
                <a:sysClr val="window" lastClr="FFFFFF"/>
              </a:solidFill>
              <a:latin typeface="Arial"/>
              <a:ea typeface="+mn-ea"/>
              <a:cs typeface="+mn-cs"/>
            </a:rPr>
            <a:t>Executive </a:t>
          </a:r>
        </a:p>
        <a:p>
          <a:pPr>
            <a:buNone/>
          </a:pPr>
          <a:r>
            <a:rPr lang="en-US" sz="1100" dirty="0">
              <a:solidFill>
                <a:sysClr val="window" lastClr="FFFFFF"/>
              </a:solidFill>
              <a:latin typeface="Arial"/>
              <a:ea typeface="+mn-ea"/>
              <a:cs typeface="+mn-cs"/>
            </a:rPr>
            <a:t>Sponsor</a:t>
          </a:r>
          <a:endParaRPr lang="en-GB" sz="1100" dirty="0">
            <a:solidFill>
              <a:sysClr val="window" lastClr="FFFFFF"/>
            </a:solidFill>
            <a:latin typeface="Arial"/>
            <a:ea typeface="+mn-ea"/>
            <a:cs typeface="+mn-cs"/>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41FF4673-8C9F-4E1B-A7A3-571EC5C0314D}" type="parTrans" cxnId="{A2091E17-1701-495E-8995-EB844BAE6F26}">
      <dgm:prSet/>
      <dgm:spPr/>
      <dgm:t>
        <a:bodyPr/>
        <a:lstStyle/>
        <a:p>
          <a:endParaRPr lang="en-GB"/>
        </a:p>
      </dgm:t>
    </dgm:pt>
    <dgm:pt modelId="{5197C3F6-DB4C-405E-B593-8F9BA97E1210}" type="sibTrans" cxnId="{A2091E17-1701-495E-8995-EB844BAE6F26}">
      <dgm:prSet/>
      <dgm:spPr/>
      <dgm:t>
        <a:bodyPr/>
        <a:lstStyle/>
        <a:p>
          <a:endParaRPr lang="en-GB"/>
        </a:p>
      </dgm:t>
    </dgm:pt>
    <dgm:pt modelId="{BC86F772-D111-413E-9154-BB9BF41A9A30}">
      <dgm:prSet custT="1"/>
      <dgm:spPr>
        <a:xfrm>
          <a:off x="4709597" y="1894537"/>
          <a:ext cx="1332555" cy="666277"/>
        </a:xfrm>
        <a:solidFill>
          <a:srgbClr val="003893"/>
        </a:solidFill>
        <a:ln w="25400" cap="flat" cmpd="sng" algn="ctr">
          <a:solidFill>
            <a:sysClr val="window" lastClr="FFFFFF">
              <a:hueOff val="0"/>
              <a:satOff val="0"/>
              <a:lumOff val="0"/>
              <a:alphaOff val="0"/>
            </a:sysClr>
          </a:solidFill>
          <a:prstDash val="solid"/>
        </a:ln>
        <a:effectLst/>
      </dgm:spPr>
      <dgm:t>
        <a:bodyPr/>
        <a:lstStyle/>
        <a:p>
          <a:pPr>
            <a:buNone/>
          </a:pPr>
          <a:r>
            <a:rPr lang="en-US" sz="1100" b="0" i="1" dirty="0">
              <a:solidFill>
                <a:sysClr val="window" lastClr="FFFFFF"/>
              </a:solidFill>
              <a:latin typeface="Arial"/>
              <a:ea typeface="+mn-ea"/>
              <a:cs typeface="+mn-cs"/>
            </a:rPr>
            <a:t>Heather Nisbet,</a:t>
          </a:r>
        </a:p>
        <a:p>
          <a:pPr>
            <a:buNone/>
          </a:pPr>
          <a:r>
            <a:rPr lang="en-US" sz="1100" b="0" i="1" dirty="0">
              <a:solidFill>
                <a:sysClr val="window" lastClr="FFFFFF"/>
              </a:solidFill>
              <a:latin typeface="Arial"/>
              <a:ea typeface="+mn-ea"/>
              <a:cs typeface="+mn-cs"/>
            </a:rPr>
            <a:t>Supervision and Assessment Lead</a:t>
          </a:r>
          <a:endParaRPr lang="en-GB" sz="1100" b="0" i="1" dirty="0">
            <a:solidFill>
              <a:sysClr val="window" lastClr="FFFFFF"/>
            </a:solidFill>
            <a:latin typeface="Arial"/>
            <a:ea typeface="+mn-ea"/>
            <a:cs typeface="+mn-cs"/>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BC70F4E6-0A27-4DE1-8DF4-6D465C7ED739}" type="parTrans" cxnId="{BD6D36CB-76A2-4CF4-B870-F9449D6FB362}">
      <dgm:prSet/>
      <dgm:spPr>
        <a:xfrm>
          <a:off x="3713025" y="1614701"/>
          <a:ext cx="1662849" cy="279836"/>
        </a:xfrm>
        <a:noFill/>
        <a:ln w="25400" cap="flat" cmpd="sng" algn="ctr">
          <a:solidFill>
            <a:sysClr val="windowText" lastClr="000000"/>
          </a:solidFill>
          <a:prstDash val="solid"/>
        </a:ln>
        <a:effectLst>
          <a:outerShdw blurRad="152400" dist="317500" dir="5400000" sx="90000" sy="-19000" rotWithShape="0">
            <a:prstClr val="black">
              <a:alpha val="15000"/>
            </a:prstClr>
          </a:outerShdw>
        </a:effectLst>
      </dgm:spPr>
      <dgm:t>
        <a:bodyPr/>
        <a:lstStyle/>
        <a:p>
          <a:endParaRPr lang="en-GB"/>
        </a:p>
      </dgm:t>
    </dgm:pt>
    <dgm:pt modelId="{2B091328-99EE-4166-94D0-F2FE06C55EBF}" type="sibTrans" cxnId="{BD6D36CB-76A2-4CF4-B870-F9449D6FB362}">
      <dgm:prSet/>
      <dgm:spPr/>
      <dgm:t>
        <a:bodyPr/>
        <a:lstStyle/>
        <a:p>
          <a:endParaRPr lang="en-GB"/>
        </a:p>
      </dgm:t>
    </dgm:pt>
    <dgm:pt modelId="{B3336D48-49B1-4E9B-BA5F-A992596204D1}">
      <dgm:prSet custT="1"/>
      <dgm:spPr>
        <a:xfrm>
          <a:off x="3097204" y="1894537"/>
          <a:ext cx="1332555" cy="666277"/>
        </a:xfrm>
        <a:solidFill>
          <a:srgbClr val="003893"/>
        </a:solidFill>
        <a:ln w="25400" cap="flat" cmpd="sng" algn="ctr">
          <a:solidFill>
            <a:sysClr val="window" lastClr="FFFFFF">
              <a:hueOff val="0"/>
              <a:satOff val="0"/>
              <a:lumOff val="0"/>
              <a:alphaOff val="0"/>
            </a:sysClr>
          </a:solidFill>
          <a:prstDash val="solid"/>
        </a:ln>
        <a:effectLst/>
      </dgm:spPr>
      <dgm:t>
        <a:bodyPr/>
        <a:lstStyle/>
        <a:p>
          <a:pPr>
            <a:buNone/>
          </a:pPr>
          <a:r>
            <a:rPr lang="en-US" sz="1100" b="0" i="1" dirty="0">
              <a:solidFill>
                <a:sysClr val="window" lastClr="FFFFFF"/>
              </a:solidFill>
              <a:latin typeface="Arial"/>
              <a:ea typeface="+mn-ea"/>
              <a:cs typeface="+mn-cs"/>
            </a:rPr>
            <a:t>Emmie Baker-Larner, </a:t>
          </a:r>
        </a:p>
        <a:p>
          <a:pPr>
            <a:buNone/>
          </a:pPr>
          <a:r>
            <a:rPr lang="en-US" sz="1100" b="0" i="1" dirty="0">
              <a:solidFill>
                <a:sysClr val="window" lastClr="FFFFFF"/>
              </a:solidFill>
              <a:latin typeface="Arial"/>
              <a:ea typeface="+mn-ea"/>
              <a:cs typeface="+mn-cs"/>
            </a:rPr>
            <a:t>Project Manager</a:t>
          </a:r>
          <a:endParaRPr lang="en-GB" sz="1100" b="0" i="1" dirty="0">
            <a:solidFill>
              <a:sysClr val="window" lastClr="FFFFFF"/>
            </a:solidFill>
            <a:latin typeface="Arial"/>
            <a:ea typeface="+mn-ea"/>
            <a:cs typeface="+mn-cs"/>
          </a:endParaRPr>
        </a:p>
      </dgm:t>
      <dgm:extLst>
        <a:ext uri="{E40237B7-FDA0-4F09-8148-C483321AD2D9}">
          <dgm14:cNvPr xmlns:dgm14="http://schemas.microsoft.com/office/drawing/2010/diagram" id="0" name="" descr="Donna Poole, Exec Sponsor&#10;Sarah Goodhew, Advancing Practice Lead &#10;Sandie Skinner, Project Manager&#10;Tina McGrath, Project Support Officer&#10;Vacant, Administrator Support &#10;Vacant, Project Manager&#10;Vacant, Supervision and Assessment Lead&#10;"/>
        </a:ext>
      </dgm:extLst>
    </dgm:pt>
    <dgm:pt modelId="{1F70F368-7D4D-4D5E-BC6F-C892F4646A72}" type="parTrans" cxnId="{86E2C802-91EC-4886-ABB8-B1FA4954A5A4}">
      <dgm:prSet/>
      <dgm:spPr>
        <a:xfrm>
          <a:off x="3667305" y="1614701"/>
          <a:ext cx="91440" cy="279836"/>
        </a:xfrm>
        <a:noFill/>
        <a:ln w="25400" cap="flat" cmpd="sng" algn="ctr">
          <a:solidFill>
            <a:sysClr val="windowText" lastClr="000000"/>
          </a:solidFill>
          <a:prstDash val="solid"/>
        </a:ln>
        <a:effectLst/>
      </dgm:spPr>
      <dgm:t>
        <a:bodyPr/>
        <a:lstStyle/>
        <a:p>
          <a:endParaRPr lang="en-GB"/>
        </a:p>
      </dgm:t>
    </dgm:pt>
    <dgm:pt modelId="{A5B4E35A-BDB1-49EE-AF07-426A1184B609}" type="sibTrans" cxnId="{86E2C802-91EC-4886-ABB8-B1FA4954A5A4}">
      <dgm:prSet/>
      <dgm:spPr/>
      <dgm:t>
        <a:bodyPr/>
        <a:lstStyle/>
        <a:p>
          <a:endParaRPr lang="en-GB"/>
        </a:p>
      </dgm:t>
    </dgm:pt>
    <dgm:pt modelId="{D6B71280-003F-416E-A50F-1B29D4F27A45}" type="pres">
      <dgm:prSet presAssocID="{EC136231-127E-45AA-B5EE-56B5941E4293}" presName="hierChild1" presStyleCnt="0">
        <dgm:presLayoutVars>
          <dgm:orgChart val="1"/>
          <dgm:chPref val="1"/>
          <dgm:dir/>
          <dgm:animOne val="branch"/>
          <dgm:animLvl val="lvl"/>
          <dgm:resizeHandles/>
        </dgm:presLayoutVars>
      </dgm:prSet>
      <dgm:spPr/>
      <dgm:t>
        <a:bodyPr/>
        <a:lstStyle/>
        <a:p>
          <a:endParaRPr lang="en-GB"/>
        </a:p>
      </dgm:t>
    </dgm:pt>
    <dgm:pt modelId="{7E6AE7A2-8CF1-47DE-86ED-59FF275D8DD2}" type="pres">
      <dgm:prSet presAssocID="{36CA88B0-E520-47FA-81B9-690C0F2BE76D}" presName="hierRoot1" presStyleCnt="0">
        <dgm:presLayoutVars>
          <dgm:hierBranch val="init"/>
        </dgm:presLayoutVars>
      </dgm:prSet>
      <dgm:spPr/>
    </dgm:pt>
    <dgm:pt modelId="{DAB69599-85F6-4F02-85A5-0974CE275645}" type="pres">
      <dgm:prSet presAssocID="{36CA88B0-E520-47FA-81B9-690C0F2BE76D}" presName="rootComposite1" presStyleCnt="0"/>
      <dgm:spPr/>
    </dgm:pt>
    <dgm:pt modelId="{D04DDCDD-FB05-480E-8DF8-3E11DD163196}" type="pres">
      <dgm:prSet presAssocID="{36CA88B0-E520-47FA-81B9-690C0F2BE76D}" presName="rootText1" presStyleLbl="node0" presStyleIdx="0" presStyleCnt="1">
        <dgm:presLayoutVars>
          <dgm:chPref val="3"/>
        </dgm:presLayoutVars>
      </dgm:prSet>
      <dgm:spPr>
        <a:prstGeom prst="rect">
          <a:avLst/>
        </a:prstGeom>
      </dgm:spPr>
      <dgm:t>
        <a:bodyPr/>
        <a:lstStyle/>
        <a:p>
          <a:endParaRPr lang="en-GB"/>
        </a:p>
      </dgm:t>
    </dgm:pt>
    <dgm:pt modelId="{D605B5FF-437D-4730-9812-F60CB81271E6}" type="pres">
      <dgm:prSet presAssocID="{36CA88B0-E520-47FA-81B9-690C0F2BE76D}" presName="rootConnector1" presStyleLbl="node1" presStyleIdx="0" presStyleCnt="0"/>
      <dgm:spPr/>
      <dgm:t>
        <a:bodyPr/>
        <a:lstStyle/>
        <a:p>
          <a:endParaRPr lang="en-GB"/>
        </a:p>
      </dgm:t>
    </dgm:pt>
    <dgm:pt modelId="{48568572-E9A7-4AE3-9BE7-B17B774BCB6D}" type="pres">
      <dgm:prSet presAssocID="{36CA88B0-E520-47FA-81B9-690C0F2BE76D}" presName="hierChild2" presStyleCnt="0"/>
      <dgm:spPr/>
    </dgm:pt>
    <dgm:pt modelId="{6387BDD0-7996-4A19-B19C-22E27C8DF771}" type="pres">
      <dgm:prSet presAssocID="{8A3EBC68-78BC-400D-87E4-CC71AD260651}" presName="Name37" presStyleLbl="parChTrans1D2" presStyleIdx="0" presStyleCnt="1"/>
      <dgm:spPr>
        <a:custGeom>
          <a:avLst/>
          <a:gdLst/>
          <a:ahLst/>
          <a:cxnLst/>
          <a:rect l="0" t="0" r="0" b="0"/>
          <a:pathLst>
            <a:path>
              <a:moveTo>
                <a:pt x="45720" y="0"/>
              </a:moveTo>
              <a:lnTo>
                <a:pt x="45720" y="279836"/>
              </a:lnTo>
            </a:path>
          </a:pathLst>
        </a:custGeom>
      </dgm:spPr>
      <dgm:t>
        <a:bodyPr/>
        <a:lstStyle/>
        <a:p>
          <a:endParaRPr lang="en-GB"/>
        </a:p>
      </dgm:t>
    </dgm:pt>
    <dgm:pt modelId="{CE1B1325-1ED8-4223-B08E-08F8CD70DCDE}" type="pres">
      <dgm:prSet presAssocID="{C066FD02-7526-421C-A1E3-46C16664373A}" presName="hierRoot2" presStyleCnt="0">
        <dgm:presLayoutVars>
          <dgm:hierBranch val="init"/>
        </dgm:presLayoutVars>
      </dgm:prSet>
      <dgm:spPr/>
    </dgm:pt>
    <dgm:pt modelId="{CDD0C096-2C33-43DC-BE8F-28DECE0628C0}" type="pres">
      <dgm:prSet presAssocID="{C066FD02-7526-421C-A1E3-46C16664373A}" presName="rootComposite" presStyleCnt="0"/>
      <dgm:spPr/>
    </dgm:pt>
    <dgm:pt modelId="{B1FCC04B-7D68-4D8D-B3F2-6A6DA18EA980}" type="pres">
      <dgm:prSet presAssocID="{C066FD02-7526-421C-A1E3-46C16664373A}" presName="rootText" presStyleLbl="node2" presStyleIdx="0" presStyleCnt="1">
        <dgm:presLayoutVars>
          <dgm:chPref val="3"/>
        </dgm:presLayoutVars>
      </dgm:prSet>
      <dgm:spPr>
        <a:prstGeom prst="rect">
          <a:avLst/>
        </a:prstGeom>
      </dgm:spPr>
      <dgm:t>
        <a:bodyPr/>
        <a:lstStyle/>
        <a:p>
          <a:endParaRPr lang="en-GB"/>
        </a:p>
      </dgm:t>
    </dgm:pt>
    <dgm:pt modelId="{193135BD-622C-445E-A1EB-6769077878B1}" type="pres">
      <dgm:prSet presAssocID="{C066FD02-7526-421C-A1E3-46C16664373A}" presName="rootConnector" presStyleLbl="node2" presStyleIdx="0" presStyleCnt="1"/>
      <dgm:spPr/>
      <dgm:t>
        <a:bodyPr/>
        <a:lstStyle/>
        <a:p>
          <a:endParaRPr lang="en-GB"/>
        </a:p>
      </dgm:t>
    </dgm:pt>
    <dgm:pt modelId="{6CB6CAA7-1DB8-4F1B-9EE7-ECD3B642F6C8}" type="pres">
      <dgm:prSet presAssocID="{C066FD02-7526-421C-A1E3-46C16664373A}" presName="hierChild4" presStyleCnt="0"/>
      <dgm:spPr/>
    </dgm:pt>
    <dgm:pt modelId="{1EFD2B07-7133-48F4-8E43-E941FBE9435B}" type="pres">
      <dgm:prSet presAssocID="{6050796E-DD88-43B2-B179-0FCF6445835A}" presName="Name37" presStyleLbl="parChTrans1D3" presStyleIdx="0" presStyleCnt="3"/>
      <dgm:spPr>
        <a:custGeom>
          <a:avLst/>
          <a:gdLst/>
          <a:ahLst/>
          <a:cxnLst/>
          <a:rect l="0" t="0" r="0" b="0"/>
          <a:pathLst>
            <a:path>
              <a:moveTo>
                <a:pt x="1612392" y="0"/>
              </a:moveTo>
              <a:lnTo>
                <a:pt x="1612392" y="139918"/>
              </a:lnTo>
              <a:lnTo>
                <a:pt x="0" y="139918"/>
              </a:lnTo>
              <a:lnTo>
                <a:pt x="0" y="279836"/>
              </a:lnTo>
            </a:path>
          </a:pathLst>
        </a:custGeom>
      </dgm:spPr>
      <dgm:t>
        <a:bodyPr/>
        <a:lstStyle/>
        <a:p>
          <a:endParaRPr lang="en-GB"/>
        </a:p>
      </dgm:t>
    </dgm:pt>
    <dgm:pt modelId="{BBFEFD67-0422-4846-A9FE-4AF1E98C559E}" type="pres">
      <dgm:prSet presAssocID="{A0098EF4-76C7-4FCD-B155-1C5266D18E0F}" presName="hierRoot2" presStyleCnt="0">
        <dgm:presLayoutVars>
          <dgm:hierBranch val="init"/>
        </dgm:presLayoutVars>
      </dgm:prSet>
      <dgm:spPr/>
    </dgm:pt>
    <dgm:pt modelId="{E5CDA2ED-F48A-443C-AFA8-64CE810E5FA3}" type="pres">
      <dgm:prSet presAssocID="{A0098EF4-76C7-4FCD-B155-1C5266D18E0F}" presName="rootComposite" presStyleCnt="0"/>
      <dgm:spPr/>
    </dgm:pt>
    <dgm:pt modelId="{545436EB-F528-409D-B9EC-04353A4A9F83}" type="pres">
      <dgm:prSet presAssocID="{A0098EF4-76C7-4FCD-B155-1C5266D18E0F}" presName="rootText" presStyleLbl="node3" presStyleIdx="0" presStyleCnt="3" custScaleX="107573" custScaleY="101869">
        <dgm:presLayoutVars>
          <dgm:chPref val="3"/>
        </dgm:presLayoutVars>
      </dgm:prSet>
      <dgm:spPr>
        <a:prstGeom prst="rect">
          <a:avLst/>
        </a:prstGeom>
      </dgm:spPr>
      <dgm:t>
        <a:bodyPr/>
        <a:lstStyle/>
        <a:p>
          <a:endParaRPr lang="en-GB"/>
        </a:p>
      </dgm:t>
    </dgm:pt>
    <dgm:pt modelId="{3787581A-0265-4E9B-8C3D-7C958BA64BAF}" type="pres">
      <dgm:prSet presAssocID="{A0098EF4-76C7-4FCD-B155-1C5266D18E0F}" presName="rootConnector" presStyleLbl="node3" presStyleIdx="0" presStyleCnt="3"/>
      <dgm:spPr/>
      <dgm:t>
        <a:bodyPr/>
        <a:lstStyle/>
        <a:p>
          <a:endParaRPr lang="en-GB"/>
        </a:p>
      </dgm:t>
    </dgm:pt>
    <dgm:pt modelId="{EABA4FF6-5586-4D8E-B8A1-85889F35B57A}" type="pres">
      <dgm:prSet presAssocID="{A0098EF4-76C7-4FCD-B155-1C5266D18E0F}" presName="hierChild4" presStyleCnt="0"/>
      <dgm:spPr/>
    </dgm:pt>
    <dgm:pt modelId="{A564297F-8358-4ED2-BB35-8B1A019F57A4}" type="pres">
      <dgm:prSet presAssocID="{A00885C3-2E6C-4383-9402-960D85D23BC8}" presName="Name37" presStyleLbl="parChTrans1D4" presStyleIdx="0" presStyleCnt="2"/>
      <dgm:spPr>
        <a:custGeom>
          <a:avLst/>
          <a:gdLst/>
          <a:ahLst/>
          <a:cxnLst/>
          <a:rect l="0" t="0" r="0" b="0"/>
          <a:pathLst>
            <a:path>
              <a:moveTo>
                <a:pt x="0" y="0"/>
              </a:moveTo>
              <a:lnTo>
                <a:pt x="0" y="612975"/>
              </a:lnTo>
              <a:lnTo>
                <a:pt x="215020" y="612975"/>
              </a:lnTo>
            </a:path>
          </a:pathLst>
        </a:custGeom>
      </dgm:spPr>
      <dgm:t>
        <a:bodyPr/>
        <a:lstStyle/>
        <a:p>
          <a:endParaRPr lang="en-GB"/>
        </a:p>
      </dgm:t>
    </dgm:pt>
    <dgm:pt modelId="{E9971A61-1D8D-4093-B716-B8EBA1491922}" type="pres">
      <dgm:prSet presAssocID="{B8A8819F-F4E8-4440-B1E9-6895D8EB8FB4}" presName="hierRoot2" presStyleCnt="0">
        <dgm:presLayoutVars>
          <dgm:hierBranch val="init"/>
        </dgm:presLayoutVars>
      </dgm:prSet>
      <dgm:spPr/>
    </dgm:pt>
    <dgm:pt modelId="{5FA8CC56-8230-4C28-AA4B-4A2B3757CAEF}" type="pres">
      <dgm:prSet presAssocID="{B8A8819F-F4E8-4440-B1E9-6895D8EB8FB4}" presName="rootComposite" presStyleCnt="0"/>
      <dgm:spPr/>
    </dgm:pt>
    <dgm:pt modelId="{86B192D7-284F-41D2-BDBD-524FF4B42665}" type="pres">
      <dgm:prSet presAssocID="{B8A8819F-F4E8-4440-B1E9-6895D8EB8FB4}" presName="rootText" presStyleLbl="node4" presStyleIdx="0" presStyleCnt="2">
        <dgm:presLayoutVars>
          <dgm:chPref val="3"/>
        </dgm:presLayoutVars>
      </dgm:prSet>
      <dgm:spPr>
        <a:prstGeom prst="rect">
          <a:avLst/>
        </a:prstGeom>
      </dgm:spPr>
      <dgm:t>
        <a:bodyPr/>
        <a:lstStyle/>
        <a:p>
          <a:endParaRPr lang="en-GB"/>
        </a:p>
      </dgm:t>
    </dgm:pt>
    <dgm:pt modelId="{50092566-1A15-4997-BBE5-78938F6B2863}" type="pres">
      <dgm:prSet presAssocID="{B8A8819F-F4E8-4440-B1E9-6895D8EB8FB4}" presName="rootConnector" presStyleLbl="node4" presStyleIdx="0" presStyleCnt="2"/>
      <dgm:spPr/>
      <dgm:t>
        <a:bodyPr/>
        <a:lstStyle/>
        <a:p>
          <a:endParaRPr lang="en-GB"/>
        </a:p>
      </dgm:t>
    </dgm:pt>
    <dgm:pt modelId="{4DE9235C-2051-4395-AC12-5455A72917ED}" type="pres">
      <dgm:prSet presAssocID="{B8A8819F-F4E8-4440-B1E9-6895D8EB8FB4}" presName="hierChild4" presStyleCnt="0"/>
      <dgm:spPr/>
    </dgm:pt>
    <dgm:pt modelId="{3B382E6C-47A1-4234-9009-F985172F7C7E}" type="pres">
      <dgm:prSet presAssocID="{B8A8819F-F4E8-4440-B1E9-6895D8EB8FB4}" presName="hierChild5" presStyleCnt="0"/>
      <dgm:spPr/>
    </dgm:pt>
    <dgm:pt modelId="{80C45A38-66D9-4B10-BB4D-BD99EDABD594}" type="pres">
      <dgm:prSet presAssocID="{1DB894BF-87FD-4BD5-91DA-5D4F6BB44F35}" presName="Name37" presStyleLbl="parChTrans1D4" presStyleIdx="1" presStyleCnt="2"/>
      <dgm:spPr>
        <a:custGeom>
          <a:avLst/>
          <a:gdLst/>
          <a:ahLst/>
          <a:cxnLst/>
          <a:rect l="0" t="0" r="0" b="0"/>
          <a:pathLst>
            <a:path>
              <a:moveTo>
                <a:pt x="0" y="0"/>
              </a:moveTo>
              <a:lnTo>
                <a:pt x="0" y="1559089"/>
              </a:lnTo>
              <a:lnTo>
                <a:pt x="215020" y="1559089"/>
              </a:lnTo>
            </a:path>
          </a:pathLst>
        </a:custGeom>
      </dgm:spPr>
      <dgm:t>
        <a:bodyPr/>
        <a:lstStyle/>
        <a:p>
          <a:endParaRPr lang="en-GB"/>
        </a:p>
      </dgm:t>
    </dgm:pt>
    <dgm:pt modelId="{15B01659-8CC3-42D1-B539-1B2EDCF2BB7F}" type="pres">
      <dgm:prSet presAssocID="{B7436F93-B01C-4312-8C83-E72AB9EF1B67}" presName="hierRoot2" presStyleCnt="0">
        <dgm:presLayoutVars>
          <dgm:hierBranch val="init"/>
        </dgm:presLayoutVars>
      </dgm:prSet>
      <dgm:spPr/>
    </dgm:pt>
    <dgm:pt modelId="{71886DDE-9D42-4D6D-9979-A0417B5BD4E0}" type="pres">
      <dgm:prSet presAssocID="{B7436F93-B01C-4312-8C83-E72AB9EF1B67}" presName="rootComposite" presStyleCnt="0"/>
      <dgm:spPr/>
    </dgm:pt>
    <dgm:pt modelId="{83C00AFA-7814-4AC6-9FED-CCEC4C3C5489}" type="pres">
      <dgm:prSet presAssocID="{B7436F93-B01C-4312-8C83-E72AB9EF1B67}" presName="rootText" presStyleLbl="node4" presStyleIdx="1" presStyleCnt="2">
        <dgm:presLayoutVars>
          <dgm:chPref val="3"/>
        </dgm:presLayoutVars>
      </dgm:prSet>
      <dgm:spPr>
        <a:prstGeom prst="rect">
          <a:avLst/>
        </a:prstGeom>
      </dgm:spPr>
      <dgm:t>
        <a:bodyPr/>
        <a:lstStyle/>
        <a:p>
          <a:endParaRPr lang="en-GB"/>
        </a:p>
      </dgm:t>
    </dgm:pt>
    <dgm:pt modelId="{0EE695A8-AE07-477B-920D-A0D83B53ED73}" type="pres">
      <dgm:prSet presAssocID="{B7436F93-B01C-4312-8C83-E72AB9EF1B67}" presName="rootConnector" presStyleLbl="node4" presStyleIdx="1" presStyleCnt="2"/>
      <dgm:spPr/>
      <dgm:t>
        <a:bodyPr/>
        <a:lstStyle/>
        <a:p>
          <a:endParaRPr lang="en-GB"/>
        </a:p>
      </dgm:t>
    </dgm:pt>
    <dgm:pt modelId="{B61A3E9A-BB71-4709-9BCE-FF409F696FB5}" type="pres">
      <dgm:prSet presAssocID="{B7436F93-B01C-4312-8C83-E72AB9EF1B67}" presName="hierChild4" presStyleCnt="0"/>
      <dgm:spPr/>
    </dgm:pt>
    <dgm:pt modelId="{73F01921-3E62-4AC2-889E-CBB1E08DC1E5}" type="pres">
      <dgm:prSet presAssocID="{B7436F93-B01C-4312-8C83-E72AB9EF1B67}" presName="hierChild5" presStyleCnt="0"/>
      <dgm:spPr/>
    </dgm:pt>
    <dgm:pt modelId="{8EEDD0CB-BB27-45EF-8ECD-9E032F7A158D}" type="pres">
      <dgm:prSet presAssocID="{A0098EF4-76C7-4FCD-B155-1C5266D18E0F}" presName="hierChild5" presStyleCnt="0"/>
      <dgm:spPr/>
    </dgm:pt>
    <dgm:pt modelId="{F1CB1E0D-B532-4FAE-8E48-6DDB55B9A4DD}" type="pres">
      <dgm:prSet presAssocID="{1F70F368-7D4D-4D5E-BC6F-C892F4646A72}" presName="Name37" presStyleLbl="parChTrans1D3" presStyleIdx="1" presStyleCnt="3"/>
      <dgm:spPr>
        <a:custGeom>
          <a:avLst/>
          <a:gdLst/>
          <a:ahLst/>
          <a:cxnLst/>
          <a:rect l="0" t="0" r="0" b="0"/>
          <a:pathLst>
            <a:path>
              <a:moveTo>
                <a:pt x="45720" y="0"/>
              </a:moveTo>
              <a:lnTo>
                <a:pt x="45720" y="139918"/>
              </a:lnTo>
              <a:lnTo>
                <a:pt x="96177" y="139918"/>
              </a:lnTo>
              <a:lnTo>
                <a:pt x="96177" y="279836"/>
              </a:lnTo>
            </a:path>
          </a:pathLst>
        </a:custGeom>
      </dgm:spPr>
      <dgm:t>
        <a:bodyPr/>
        <a:lstStyle/>
        <a:p>
          <a:endParaRPr lang="en-GB"/>
        </a:p>
      </dgm:t>
    </dgm:pt>
    <dgm:pt modelId="{07F2B6EC-481C-4CF3-B0EE-D6D93540C800}" type="pres">
      <dgm:prSet presAssocID="{B3336D48-49B1-4E9B-BA5F-A992596204D1}" presName="hierRoot2" presStyleCnt="0">
        <dgm:presLayoutVars>
          <dgm:hierBranch val="init"/>
        </dgm:presLayoutVars>
      </dgm:prSet>
      <dgm:spPr/>
    </dgm:pt>
    <dgm:pt modelId="{E35ED798-601F-4872-AA25-65DD499D7C1A}" type="pres">
      <dgm:prSet presAssocID="{B3336D48-49B1-4E9B-BA5F-A992596204D1}" presName="rootComposite" presStyleCnt="0"/>
      <dgm:spPr/>
    </dgm:pt>
    <dgm:pt modelId="{5516972E-BDEE-4672-842B-0CB27BEBF84F}" type="pres">
      <dgm:prSet presAssocID="{B3336D48-49B1-4E9B-BA5F-A992596204D1}" presName="rootText" presStyleLbl="node3" presStyleIdx="1" presStyleCnt="3">
        <dgm:presLayoutVars>
          <dgm:chPref val="3"/>
        </dgm:presLayoutVars>
      </dgm:prSet>
      <dgm:spPr>
        <a:prstGeom prst="rect">
          <a:avLst/>
        </a:prstGeom>
      </dgm:spPr>
      <dgm:t>
        <a:bodyPr/>
        <a:lstStyle/>
        <a:p>
          <a:endParaRPr lang="en-GB"/>
        </a:p>
      </dgm:t>
    </dgm:pt>
    <dgm:pt modelId="{E5B2118F-6293-425D-AF30-D7B62A6327C7}" type="pres">
      <dgm:prSet presAssocID="{B3336D48-49B1-4E9B-BA5F-A992596204D1}" presName="rootConnector" presStyleLbl="node3" presStyleIdx="1" presStyleCnt="3"/>
      <dgm:spPr/>
      <dgm:t>
        <a:bodyPr/>
        <a:lstStyle/>
        <a:p>
          <a:endParaRPr lang="en-GB"/>
        </a:p>
      </dgm:t>
    </dgm:pt>
    <dgm:pt modelId="{7261B881-7A91-4794-9F07-10E479C7CA96}" type="pres">
      <dgm:prSet presAssocID="{B3336D48-49B1-4E9B-BA5F-A992596204D1}" presName="hierChild4" presStyleCnt="0"/>
      <dgm:spPr/>
    </dgm:pt>
    <dgm:pt modelId="{523FFE2D-1B02-4178-A51F-94C3D92A64C1}" type="pres">
      <dgm:prSet presAssocID="{B3336D48-49B1-4E9B-BA5F-A992596204D1}" presName="hierChild5" presStyleCnt="0"/>
      <dgm:spPr/>
    </dgm:pt>
    <dgm:pt modelId="{32B2559D-206D-44CC-8916-A7ED84B269E5}" type="pres">
      <dgm:prSet presAssocID="{BC70F4E6-0A27-4DE1-8DF4-6D465C7ED739}" presName="Name37" presStyleLbl="parChTrans1D3" presStyleIdx="2" presStyleCnt="3"/>
      <dgm:spPr>
        <a:custGeom>
          <a:avLst/>
          <a:gdLst/>
          <a:ahLst/>
          <a:cxnLst/>
          <a:rect l="0" t="0" r="0" b="0"/>
          <a:pathLst>
            <a:path>
              <a:moveTo>
                <a:pt x="0" y="0"/>
              </a:moveTo>
              <a:lnTo>
                <a:pt x="0" y="139918"/>
              </a:lnTo>
              <a:lnTo>
                <a:pt x="1662849" y="139918"/>
              </a:lnTo>
              <a:lnTo>
                <a:pt x="1662849" y="279836"/>
              </a:lnTo>
            </a:path>
          </a:pathLst>
        </a:custGeom>
      </dgm:spPr>
      <dgm:t>
        <a:bodyPr/>
        <a:lstStyle/>
        <a:p>
          <a:endParaRPr lang="en-GB"/>
        </a:p>
      </dgm:t>
    </dgm:pt>
    <dgm:pt modelId="{5278C598-7D35-42D5-BA10-CB958DA88ACE}" type="pres">
      <dgm:prSet presAssocID="{BC86F772-D111-413E-9154-BB9BF41A9A30}" presName="hierRoot2" presStyleCnt="0">
        <dgm:presLayoutVars>
          <dgm:hierBranch val="init"/>
        </dgm:presLayoutVars>
      </dgm:prSet>
      <dgm:spPr/>
    </dgm:pt>
    <dgm:pt modelId="{2B5A564F-EA12-48DA-B777-B34529EAA16E}" type="pres">
      <dgm:prSet presAssocID="{BC86F772-D111-413E-9154-BB9BF41A9A30}" presName="rootComposite" presStyleCnt="0"/>
      <dgm:spPr/>
    </dgm:pt>
    <dgm:pt modelId="{F1FBC6EC-7D7A-4F9C-A402-35E4764C72DA}" type="pres">
      <dgm:prSet presAssocID="{BC86F772-D111-413E-9154-BB9BF41A9A30}" presName="rootText" presStyleLbl="node3" presStyleIdx="2" presStyleCnt="3">
        <dgm:presLayoutVars>
          <dgm:chPref val="3"/>
        </dgm:presLayoutVars>
      </dgm:prSet>
      <dgm:spPr>
        <a:prstGeom prst="rect">
          <a:avLst/>
        </a:prstGeom>
      </dgm:spPr>
      <dgm:t>
        <a:bodyPr/>
        <a:lstStyle/>
        <a:p>
          <a:endParaRPr lang="en-GB"/>
        </a:p>
      </dgm:t>
    </dgm:pt>
    <dgm:pt modelId="{5005C0DA-6261-4880-8899-69D056D1DB7D}" type="pres">
      <dgm:prSet presAssocID="{BC86F772-D111-413E-9154-BB9BF41A9A30}" presName="rootConnector" presStyleLbl="node3" presStyleIdx="2" presStyleCnt="3"/>
      <dgm:spPr/>
      <dgm:t>
        <a:bodyPr/>
        <a:lstStyle/>
        <a:p>
          <a:endParaRPr lang="en-GB"/>
        </a:p>
      </dgm:t>
    </dgm:pt>
    <dgm:pt modelId="{C26B7683-F75E-49BF-BBB2-42FA750883D2}" type="pres">
      <dgm:prSet presAssocID="{BC86F772-D111-413E-9154-BB9BF41A9A30}" presName="hierChild4" presStyleCnt="0"/>
      <dgm:spPr/>
    </dgm:pt>
    <dgm:pt modelId="{0204DC4E-85C2-4CA8-BA41-EE07431D2615}" type="pres">
      <dgm:prSet presAssocID="{BC86F772-D111-413E-9154-BB9BF41A9A30}" presName="hierChild5" presStyleCnt="0"/>
      <dgm:spPr/>
    </dgm:pt>
    <dgm:pt modelId="{B99C08B1-E93E-424C-ACC6-D55A0A34E79A}" type="pres">
      <dgm:prSet presAssocID="{C066FD02-7526-421C-A1E3-46C16664373A}" presName="hierChild5" presStyleCnt="0"/>
      <dgm:spPr/>
    </dgm:pt>
    <dgm:pt modelId="{F2F86F2D-62FA-453E-AF40-08FB8FA34DE1}" type="pres">
      <dgm:prSet presAssocID="{36CA88B0-E520-47FA-81B9-690C0F2BE76D}" presName="hierChild3" presStyleCnt="0"/>
      <dgm:spPr/>
    </dgm:pt>
  </dgm:ptLst>
  <dgm:cxnLst>
    <dgm:cxn modelId="{479355DC-C849-4C99-A6FE-28368B48A6A7}" srcId="{C066FD02-7526-421C-A1E3-46C16664373A}" destId="{A0098EF4-76C7-4FCD-B155-1C5266D18E0F}" srcOrd="0" destOrd="0" parTransId="{6050796E-DD88-43B2-B179-0FCF6445835A}" sibTransId="{289B60E3-0F80-468E-B1E1-430A1AFBB1DB}"/>
    <dgm:cxn modelId="{CADAEA1E-82E9-4E8F-BB07-4CE97DA7C99B}" type="presOf" srcId="{A00885C3-2E6C-4383-9402-960D85D23BC8}" destId="{A564297F-8358-4ED2-BB35-8B1A019F57A4}" srcOrd="0" destOrd="0" presId="urn:microsoft.com/office/officeart/2005/8/layout/orgChart1"/>
    <dgm:cxn modelId="{39D6018E-BE23-49FD-8C52-6B9053B7EF46}" type="presOf" srcId="{1F70F368-7D4D-4D5E-BC6F-C892F4646A72}" destId="{F1CB1E0D-B532-4FAE-8E48-6DDB55B9A4DD}" srcOrd="0" destOrd="0" presId="urn:microsoft.com/office/officeart/2005/8/layout/orgChart1"/>
    <dgm:cxn modelId="{B624A0DA-C1D4-461C-B592-318029EB3E6D}" type="presOf" srcId="{B3336D48-49B1-4E9B-BA5F-A992596204D1}" destId="{5516972E-BDEE-4672-842B-0CB27BEBF84F}" srcOrd="0" destOrd="0" presId="urn:microsoft.com/office/officeart/2005/8/layout/orgChart1"/>
    <dgm:cxn modelId="{3CFDECDC-033F-4566-935A-A599EDF74591}" type="presOf" srcId="{8A3EBC68-78BC-400D-87E4-CC71AD260651}" destId="{6387BDD0-7996-4A19-B19C-22E27C8DF771}" srcOrd="0" destOrd="0" presId="urn:microsoft.com/office/officeart/2005/8/layout/orgChart1"/>
    <dgm:cxn modelId="{2A2FA24C-DBB3-473C-978C-63818A18DA95}" type="presOf" srcId="{C066FD02-7526-421C-A1E3-46C16664373A}" destId="{193135BD-622C-445E-A1EB-6769077878B1}" srcOrd="1" destOrd="0" presId="urn:microsoft.com/office/officeart/2005/8/layout/orgChart1"/>
    <dgm:cxn modelId="{86E2C802-91EC-4886-ABB8-B1FA4954A5A4}" srcId="{C066FD02-7526-421C-A1E3-46C16664373A}" destId="{B3336D48-49B1-4E9B-BA5F-A992596204D1}" srcOrd="1" destOrd="0" parTransId="{1F70F368-7D4D-4D5E-BC6F-C892F4646A72}" sibTransId="{A5B4E35A-BDB1-49EE-AF07-426A1184B609}"/>
    <dgm:cxn modelId="{8FDE882C-EB96-48C3-AB34-42F1BE6118DB}" type="presOf" srcId="{B7436F93-B01C-4312-8C83-E72AB9EF1B67}" destId="{83C00AFA-7814-4AC6-9FED-CCEC4C3C5489}" srcOrd="0" destOrd="0" presId="urn:microsoft.com/office/officeart/2005/8/layout/orgChart1"/>
    <dgm:cxn modelId="{2CB0D3DA-01AA-4812-BEB3-ABBA92AC057E}" type="presOf" srcId="{C066FD02-7526-421C-A1E3-46C16664373A}" destId="{B1FCC04B-7D68-4D8D-B3F2-6A6DA18EA980}" srcOrd="0" destOrd="0" presId="urn:microsoft.com/office/officeart/2005/8/layout/orgChart1"/>
    <dgm:cxn modelId="{39EB49EB-33B0-4F94-9453-73927D477AB8}" type="presOf" srcId="{B8A8819F-F4E8-4440-B1E9-6895D8EB8FB4}" destId="{50092566-1A15-4997-BBE5-78938F6B2863}" srcOrd="1" destOrd="0" presId="urn:microsoft.com/office/officeart/2005/8/layout/orgChart1"/>
    <dgm:cxn modelId="{1C224DF1-E361-4DBE-83CB-DB0ED9862083}" type="presOf" srcId="{36CA88B0-E520-47FA-81B9-690C0F2BE76D}" destId="{D04DDCDD-FB05-480E-8DF8-3E11DD163196}" srcOrd="0" destOrd="0" presId="urn:microsoft.com/office/officeart/2005/8/layout/orgChart1"/>
    <dgm:cxn modelId="{6FDB2F08-C25B-411B-88A1-EEAACEDEA4B6}" srcId="{36CA88B0-E520-47FA-81B9-690C0F2BE76D}" destId="{C066FD02-7526-421C-A1E3-46C16664373A}" srcOrd="0" destOrd="0" parTransId="{8A3EBC68-78BC-400D-87E4-CC71AD260651}" sibTransId="{F0A58BAA-A295-43F0-ACF0-AEAA72FCCA7A}"/>
    <dgm:cxn modelId="{E6689C87-922C-4756-A4C0-C6FCAC603921}" type="presOf" srcId="{6050796E-DD88-43B2-B179-0FCF6445835A}" destId="{1EFD2B07-7133-48F4-8E43-E941FBE9435B}" srcOrd="0" destOrd="0" presId="urn:microsoft.com/office/officeart/2005/8/layout/orgChart1"/>
    <dgm:cxn modelId="{B70D2036-8576-4A72-9066-789DDE78F70A}" type="presOf" srcId="{B7436F93-B01C-4312-8C83-E72AB9EF1B67}" destId="{0EE695A8-AE07-477B-920D-A0D83B53ED73}" srcOrd="1" destOrd="0" presId="urn:microsoft.com/office/officeart/2005/8/layout/orgChart1"/>
    <dgm:cxn modelId="{E770E378-6B7F-4C51-8717-B0D8BE4FB8CB}" type="presOf" srcId="{A0098EF4-76C7-4FCD-B155-1C5266D18E0F}" destId="{3787581A-0265-4E9B-8C3D-7C958BA64BAF}" srcOrd="1" destOrd="0" presId="urn:microsoft.com/office/officeart/2005/8/layout/orgChart1"/>
    <dgm:cxn modelId="{21BD8C25-9FF5-4D9F-B9A8-2044A1A144A8}" type="presOf" srcId="{B8A8819F-F4E8-4440-B1E9-6895D8EB8FB4}" destId="{86B192D7-284F-41D2-BDBD-524FF4B42665}" srcOrd="0" destOrd="0" presId="urn:microsoft.com/office/officeart/2005/8/layout/orgChart1"/>
    <dgm:cxn modelId="{535767CA-9FFB-44B8-9E80-3F6D11C66C6A}" type="presOf" srcId="{BC86F772-D111-413E-9154-BB9BF41A9A30}" destId="{F1FBC6EC-7D7A-4F9C-A402-35E4764C72DA}" srcOrd="0" destOrd="0" presId="urn:microsoft.com/office/officeart/2005/8/layout/orgChart1"/>
    <dgm:cxn modelId="{48F85C36-D529-446B-89EC-00BE6002210F}" type="presOf" srcId="{1DB894BF-87FD-4BD5-91DA-5D4F6BB44F35}" destId="{80C45A38-66D9-4B10-BB4D-BD99EDABD594}" srcOrd="0" destOrd="0" presId="urn:microsoft.com/office/officeart/2005/8/layout/orgChart1"/>
    <dgm:cxn modelId="{CE6E0396-ABC2-422A-9C62-888FD7FAB295}" type="presOf" srcId="{BC70F4E6-0A27-4DE1-8DF4-6D465C7ED739}" destId="{32B2559D-206D-44CC-8916-A7ED84B269E5}" srcOrd="0" destOrd="0" presId="urn:microsoft.com/office/officeart/2005/8/layout/orgChart1"/>
    <dgm:cxn modelId="{BD6D36CB-76A2-4CF4-B870-F9449D6FB362}" srcId="{C066FD02-7526-421C-A1E3-46C16664373A}" destId="{BC86F772-D111-413E-9154-BB9BF41A9A30}" srcOrd="2" destOrd="0" parTransId="{BC70F4E6-0A27-4DE1-8DF4-6D465C7ED739}" sibTransId="{2B091328-99EE-4166-94D0-F2FE06C55EBF}"/>
    <dgm:cxn modelId="{F2650F8C-5E69-46DE-8B15-99BB5236AC2F}" type="presOf" srcId="{BC86F772-D111-413E-9154-BB9BF41A9A30}" destId="{5005C0DA-6261-4880-8899-69D056D1DB7D}" srcOrd="1" destOrd="0" presId="urn:microsoft.com/office/officeart/2005/8/layout/orgChart1"/>
    <dgm:cxn modelId="{173E526F-D0AF-4044-8439-065F7E739C82}" type="presOf" srcId="{36CA88B0-E520-47FA-81B9-690C0F2BE76D}" destId="{D605B5FF-437D-4730-9812-F60CB81271E6}" srcOrd="1" destOrd="0" presId="urn:microsoft.com/office/officeart/2005/8/layout/orgChart1"/>
    <dgm:cxn modelId="{DE9047B6-2DF5-4142-AF5D-E153DA4A8FEB}" srcId="{A0098EF4-76C7-4FCD-B155-1C5266D18E0F}" destId="{B7436F93-B01C-4312-8C83-E72AB9EF1B67}" srcOrd="1" destOrd="0" parTransId="{1DB894BF-87FD-4BD5-91DA-5D4F6BB44F35}" sibTransId="{29096DC3-9847-4E13-93AB-49D9BAB4B76E}"/>
    <dgm:cxn modelId="{127130B8-7E8F-4A18-B9BE-E8498694C470}" srcId="{A0098EF4-76C7-4FCD-B155-1C5266D18E0F}" destId="{B8A8819F-F4E8-4440-B1E9-6895D8EB8FB4}" srcOrd="0" destOrd="0" parTransId="{A00885C3-2E6C-4383-9402-960D85D23BC8}" sibTransId="{6046C452-BBEE-4E98-9000-4338F62338AA}"/>
    <dgm:cxn modelId="{1CD4C9A1-983C-4A51-B0CA-B1CF1E1DD072}" type="presOf" srcId="{B3336D48-49B1-4E9B-BA5F-A992596204D1}" destId="{E5B2118F-6293-425D-AF30-D7B62A6327C7}" srcOrd="1" destOrd="0" presId="urn:microsoft.com/office/officeart/2005/8/layout/orgChart1"/>
    <dgm:cxn modelId="{73BA360A-AB6B-498D-A010-6782056C588E}" type="presOf" srcId="{A0098EF4-76C7-4FCD-B155-1C5266D18E0F}" destId="{545436EB-F528-409D-B9EC-04353A4A9F83}" srcOrd="0" destOrd="0" presId="urn:microsoft.com/office/officeart/2005/8/layout/orgChart1"/>
    <dgm:cxn modelId="{A2091E17-1701-495E-8995-EB844BAE6F26}" srcId="{EC136231-127E-45AA-B5EE-56B5941E4293}" destId="{36CA88B0-E520-47FA-81B9-690C0F2BE76D}" srcOrd="0" destOrd="0" parTransId="{41FF4673-8C9F-4E1B-A7A3-571EC5C0314D}" sibTransId="{5197C3F6-DB4C-405E-B593-8F9BA97E1210}"/>
    <dgm:cxn modelId="{CEACF3F7-B57B-4389-B414-EE2E128ACAC8}" type="presOf" srcId="{EC136231-127E-45AA-B5EE-56B5941E4293}" destId="{D6B71280-003F-416E-A50F-1B29D4F27A45}" srcOrd="0" destOrd="0" presId="urn:microsoft.com/office/officeart/2005/8/layout/orgChart1"/>
    <dgm:cxn modelId="{52737723-4FEA-47B3-A9AE-D0DA3E668004}" type="presParOf" srcId="{D6B71280-003F-416E-A50F-1B29D4F27A45}" destId="{7E6AE7A2-8CF1-47DE-86ED-59FF275D8DD2}" srcOrd="0" destOrd="0" presId="urn:microsoft.com/office/officeart/2005/8/layout/orgChart1"/>
    <dgm:cxn modelId="{B5F5CECB-E608-4DDA-9D2C-4404091F1C7E}" type="presParOf" srcId="{7E6AE7A2-8CF1-47DE-86ED-59FF275D8DD2}" destId="{DAB69599-85F6-4F02-85A5-0974CE275645}" srcOrd="0" destOrd="0" presId="urn:microsoft.com/office/officeart/2005/8/layout/orgChart1"/>
    <dgm:cxn modelId="{802EB3FC-189A-4BFB-A3A5-F04FBC7CD8CF}" type="presParOf" srcId="{DAB69599-85F6-4F02-85A5-0974CE275645}" destId="{D04DDCDD-FB05-480E-8DF8-3E11DD163196}" srcOrd="0" destOrd="0" presId="urn:microsoft.com/office/officeart/2005/8/layout/orgChart1"/>
    <dgm:cxn modelId="{4A496C17-0F3F-4E06-9C4E-3F076279055E}" type="presParOf" srcId="{DAB69599-85F6-4F02-85A5-0974CE275645}" destId="{D605B5FF-437D-4730-9812-F60CB81271E6}" srcOrd="1" destOrd="0" presId="urn:microsoft.com/office/officeart/2005/8/layout/orgChart1"/>
    <dgm:cxn modelId="{B3B18229-59CD-4150-AEA1-810D36D2E4AA}" type="presParOf" srcId="{7E6AE7A2-8CF1-47DE-86ED-59FF275D8DD2}" destId="{48568572-E9A7-4AE3-9BE7-B17B774BCB6D}" srcOrd="1" destOrd="0" presId="urn:microsoft.com/office/officeart/2005/8/layout/orgChart1"/>
    <dgm:cxn modelId="{951B1045-25E2-4A31-B0FE-C1A3E7FC4C54}" type="presParOf" srcId="{48568572-E9A7-4AE3-9BE7-B17B774BCB6D}" destId="{6387BDD0-7996-4A19-B19C-22E27C8DF771}" srcOrd="0" destOrd="0" presId="urn:microsoft.com/office/officeart/2005/8/layout/orgChart1"/>
    <dgm:cxn modelId="{2FA1D4C4-FE32-452E-9129-E16B29F232D4}" type="presParOf" srcId="{48568572-E9A7-4AE3-9BE7-B17B774BCB6D}" destId="{CE1B1325-1ED8-4223-B08E-08F8CD70DCDE}" srcOrd="1" destOrd="0" presId="urn:microsoft.com/office/officeart/2005/8/layout/orgChart1"/>
    <dgm:cxn modelId="{039F6A72-70A1-436E-90B4-E7B6F401E967}" type="presParOf" srcId="{CE1B1325-1ED8-4223-B08E-08F8CD70DCDE}" destId="{CDD0C096-2C33-43DC-BE8F-28DECE0628C0}" srcOrd="0" destOrd="0" presId="urn:microsoft.com/office/officeart/2005/8/layout/orgChart1"/>
    <dgm:cxn modelId="{787D5CD6-EA34-482F-9F9F-002DEDCD6440}" type="presParOf" srcId="{CDD0C096-2C33-43DC-BE8F-28DECE0628C0}" destId="{B1FCC04B-7D68-4D8D-B3F2-6A6DA18EA980}" srcOrd="0" destOrd="0" presId="urn:microsoft.com/office/officeart/2005/8/layout/orgChart1"/>
    <dgm:cxn modelId="{BBDCCE69-2D67-4102-8153-0181E4AA3586}" type="presParOf" srcId="{CDD0C096-2C33-43DC-BE8F-28DECE0628C0}" destId="{193135BD-622C-445E-A1EB-6769077878B1}" srcOrd="1" destOrd="0" presId="urn:microsoft.com/office/officeart/2005/8/layout/orgChart1"/>
    <dgm:cxn modelId="{63CE55A5-635C-4E31-A730-CCF42A81DB55}" type="presParOf" srcId="{CE1B1325-1ED8-4223-B08E-08F8CD70DCDE}" destId="{6CB6CAA7-1DB8-4F1B-9EE7-ECD3B642F6C8}" srcOrd="1" destOrd="0" presId="urn:microsoft.com/office/officeart/2005/8/layout/orgChart1"/>
    <dgm:cxn modelId="{AC09A62E-72E0-4774-A789-1ACB9B9302F1}" type="presParOf" srcId="{6CB6CAA7-1DB8-4F1B-9EE7-ECD3B642F6C8}" destId="{1EFD2B07-7133-48F4-8E43-E941FBE9435B}" srcOrd="0" destOrd="0" presId="urn:microsoft.com/office/officeart/2005/8/layout/orgChart1"/>
    <dgm:cxn modelId="{F8DC5FD2-E8B1-4DA8-97F8-ADF456A5B7CF}" type="presParOf" srcId="{6CB6CAA7-1DB8-4F1B-9EE7-ECD3B642F6C8}" destId="{BBFEFD67-0422-4846-A9FE-4AF1E98C559E}" srcOrd="1" destOrd="0" presId="urn:microsoft.com/office/officeart/2005/8/layout/orgChart1"/>
    <dgm:cxn modelId="{3C0339CB-030D-485E-93C3-1819E9C9AD34}" type="presParOf" srcId="{BBFEFD67-0422-4846-A9FE-4AF1E98C559E}" destId="{E5CDA2ED-F48A-443C-AFA8-64CE810E5FA3}" srcOrd="0" destOrd="0" presId="urn:microsoft.com/office/officeart/2005/8/layout/orgChart1"/>
    <dgm:cxn modelId="{A077FA78-7127-4521-A6F3-07E747F1B996}" type="presParOf" srcId="{E5CDA2ED-F48A-443C-AFA8-64CE810E5FA3}" destId="{545436EB-F528-409D-B9EC-04353A4A9F83}" srcOrd="0" destOrd="0" presId="urn:microsoft.com/office/officeart/2005/8/layout/orgChart1"/>
    <dgm:cxn modelId="{EC1DA921-CDE2-4504-B1CF-3B6A37BECE31}" type="presParOf" srcId="{E5CDA2ED-F48A-443C-AFA8-64CE810E5FA3}" destId="{3787581A-0265-4E9B-8C3D-7C958BA64BAF}" srcOrd="1" destOrd="0" presId="urn:microsoft.com/office/officeart/2005/8/layout/orgChart1"/>
    <dgm:cxn modelId="{685C43CF-8117-43CB-906D-F508D106CBD0}" type="presParOf" srcId="{BBFEFD67-0422-4846-A9FE-4AF1E98C559E}" destId="{EABA4FF6-5586-4D8E-B8A1-85889F35B57A}" srcOrd="1" destOrd="0" presId="urn:microsoft.com/office/officeart/2005/8/layout/orgChart1"/>
    <dgm:cxn modelId="{91D564DA-BBED-4862-9520-8E921CCCC450}" type="presParOf" srcId="{EABA4FF6-5586-4D8E-B8A1-85889F35B57A}" destId="{A564297F-8358-4ED2-BB35-8B1A019F57A4}" srcOrd="0" destOrd="0" presId="urn:microsoft.com/office/officeart/2005/8/layout/orgChart1"/>
    <dgm:cxn modelId="{4D4CA7FC-DD53-4DB9-AFB3-90ACB76D3507}" type="presParOf" srcId="{EABA4FF6-5586-4D8E-B8A1-85889F35B57A}" destId="{E9971A61-1D8D-4093-B716-B8EBA1491922}" srcOrd="1" destOrd="0" presId="urn:microsoft.com/office/officeart/2005/8/layout/orgChart1"/>
    <dgm:cxn modelId="{3CE3A421-09C9-43C0-A15D-23999B70709F}" type="presParOf" srcId="{E9971A61-1D8D-4093-B716-B8EBA1491922}" destId="{5FA8CC56-8230-4C28-AA4B-4A2B3757CAEF}" srcOrd="0" destOrd="0" presId="urn:microsoft.com/office/officeart/2005/8/layout/orgChart1"/>
    <dgm:cxn modelId="{FAB83BE7-55A8-4136-98F8-5538B4F3D233}" type="presParOf" srcId="{5FA8CC56-8230-4C28-AA4B-4A2B3757CAEF}" destId="{86B192D7-284F-41D2-BDBD-524FF4B42665}" srcOrd="0" destOrd="0" presId="urn:microsoft.com/office/officeart/2005/8/layout/orgChart1"/>
    <dgm:cxn modelId="{8D93E7D7-0254-490B-999F-2AC9DDFB852E}" type="presParOf" srcId="{5FA8CC56-8230-4C28-AA4B-4A2B3757CAEF}" destId="{50092566-1A15-4997-BBE5-78938F6B2863}" srcOrd="1" destOrd="0" presId="urn:microsoft.com/office/officeart/2005/8/layout/orgChart1"/>
    <dgm:cxn modelId="{52FBAEBA-A41E-4DC3-AF37-BECD328FA88D}" type="presParOf" srcId="{E9971A61-1D8D-4093-B716-B8EBA1491922}" destId="{4DE9235C-2051-4395-AC12-5455A72917ED}" srcOrd="1" destOrd="0" presId="urn:microsoft.com/office/officeart/2005/8/layout/orgChart1"/>
    <dgm:cxn modelId="{03F002B3-4316-45A0-81C9-37BD93B91FDE}" type="presParOf" srcId="{E9971A61-1D8D-4093-B716-B8EBA1491922}" destId="{3B382E6C-47A1-4234-9009-F985172F7C7E}" srcOrd="2" destOrd="0" presId="urn:microsoft.com/office/officeart/2005/8/layout/orgChart1"/>
    <dgm:cxn modelId="{6FE6F3AB-3B7A-499C-A794-3AF4AE4F516E}" type="presParOf" srcId="{EABA4FF6-5586-4D8E-B8A1-85889F35B57A}" destId="{80C45A38-66D9-4B10-BB4D-BD99EDABD594}" srcOrd="2" destOrd="0" presId="urn:microsoft.com/office/officeart/2005/8/layout/orgChart1"/>
    <dgm:cxn modelId="{BF23D770-A3F3-4829-B4E1-5546D3E99BAF}" type="presParOf" srcId="{EABA4FF6-5586-4D8E-B8A1-85889F35B57A}" destId="{15B01659-8CC3-42D1-B539-1B2EDCF2BB7F}" srcOrd="3" destOrd="0" presId="urn:microsoft.com/office/officeart/2005/8/layout/orgChart1"/>
    <dgm:cxn modelId="{63F18823-D2CC-497D-8343-1E61B4FF41C8}" type="presParOf" srcId="{15B01659-8CC3-42D1-B539-1B2EDCF2BB7F}" destId="{71886DDE-9D42-4D6D-9979-A0417B5BD4E0}" srcOrd="0" destOrd="0" presId="urn:microsoft.com/office/officeart/2005/8/layout/orgChart1"/>
    <dgm:cxn modelId="{9B31E89F-7B1C-4CE0-B832-3BDBCFD625BD}" type="presParOf" srcId="{71886DDE-9D42-4D6D-9979-A0417B5BD4E0}" destId="{83C00AFA-7814-4AC6-9FED-CCEC4C3C5489}" srcOrd="0" destOrd="0" presId="urn:microsoft.com/office/officeart/2005/8/layout/orgChart1"/>
    <dgm:cxn modelId="{EDFFF783-3633-4FE4-8E86-2ACACDF70E3D}" type="presParOf" srcId="{71886DDE-9D42-4D6D-9979-A0417B5BD4E0}" destId="{0EE695A8-AE07-477B-920D-A0D83B53ED73}" srcOrd="1" destOrd="0" presId="urn:microsoft.com/office/officeart/2005/8/layout/orgChart1"/>
    <dgm:cxn modelId="{6941BB45-3F27-476F-85A3-C9C9F2CAE252}" type="presParOf" srcId="{15B01659-8CC3-42D1-B539-1B2EDCF2BB7F}" destId="{B61A3E9A-BB71-4709-9BCE-FF409F696FB5}" srcOrd="1" destOrd="0" presId="urn:microsoft.com/office/officeart/2005/8/layout/orgChart1"/>
    <dgm:cxn modelId="{38343732-2EC5-4CCF-88AC-41E5B77ADA25}" type="presParOf" srcId="{15B01659-8CC3-42D1-B539-1B2EDCF2BB7F}" destId="{73F01921-3E62-4AC2-889E-CBB1E08DC1E5}" srcOrd="2" destOrd="0" presId="urn:microsoft.com/office/officeart/2005/8/layout/orgChart1"/>
    <dgm:cxn modelId="{ECF6C693-18DE-4886-BA94-BB2F1E2A4F30}" type="presParOf" srcId="{BBFEFD67-0422-4846-A9FE-4AF1E98C559E}" destId="{8EEDD0CB-BB27-45EF-8ECD-9E032F7A158D}" srcOrd="2" destOrd="0" presId="urn:microsoft.com/office/officeart/2005/8/layout/orgChart1"/>
    <dgm:cxn modelId="{A4478C3C-5AB7-43D8-80F1-308C4D96A81C}" type="presParOf" srcId="{6CB6CAA7-1DB8-4F1B-9EE7-ECD3B642F6C8}" destId="{F1CB1E0D-B532-4FAE-8E48-6DDB55B9A4DD}" srcOrd="2" destOrd="0" presId="urn:microsoft.com/office/officeart/2005/8/layout/orgChart1"/>
    <dgm:cxn modelId="{43ABD167-6CCF-48F5-A12B-E6E8AA86F8D0}" type="presParOf" srcId="{6CB6CAA7-1DB8-4F1B-9EE7-ECD3B642F6C8}" destId="{07F2B6EC-481C-4CF3-B0EE-D6D93540C800}" srcOrd="3" destOrd="0" presId="urn:microsoft.com/office/officeart/2005/8/layout/orgChart1"/>
    <dgm:cxn modelId="{84F9F0C1-4AA1-4233-9C0A-F184F8096A3E}" type="presParOf" srcId="{07F2B6EC-481C-4CF3-B0EE-D6D93540C800}" destId="{E35ED798-601F-4872-AA25-65DD499D7C1A}" srcOrd="0" destOrd="0" presId="urn:microsoft.com/office/officeart/2005/8/layout/orgChart1"/>
    <dgm:cxn modelId="{60D20246-2FEF-4C03-AF0F-BD7D7FDC3C05}" type="presParOf" srcId="{E35ED798-601F-4872-AA25-65DD499D7C1A}" destId="{5516972E-BDEE-4672-842B-0CB27BEBF84F}" srcOrd="0" destOrd="0" presId="urn:microsoft.com/office/officeart/2005/8/layout/orgChart1"/>
    <dgm:cxn modelId="{31704342-B0DF-49F2-AD01-3A09A9A75D40}" type="presParOf" srcId="{E35ED798-601F-4872-AA25-65DD499D7C1A}" destId="{E5B2118F-6293-425D-AF30-D7B62A6327C7}" srcOrd="1" destOrd="0" presId="urn:microsoft.com/office/officeart/2005/8/layout/orgChart1"/>
    <dgm:cxn modelId="{352B3D6A-48F6-4F2A-B501-C584F7BBB8C5}" type="presParOf" srcId="{07F2B6EC-481C-4CF3-B0EE-D6D93540C800}" destId="{7261B881-7A91-4794-9F07-10E479C7CA96}" srcOrd="1" destOrd="0" presId="urn:microsoft.com/office/officeart/2005/8/layout/orgChart1"/>
    <dgm:cxn modelId="{5B45620A-343B-4A44-B158-0FB6CA1BE9C3}" type="presParOf" srcId="{07F2B6EC-481C-4CF3-B0EE-D6D93540C800}" destId="{523FFE2D-1B02-4178-A51F-94C3D92A64C1}" srcOrd="2" destOrd="0" presId="urn:microsoft.com/office/officeart/2005/8/layout/orgChart1"/>
    <dgm:cxn modelId="{2BF96A07-D852-43EA-9D67-1163C8E39B49}" type="presParOf" srcId="{6CB6CAA7-1DB8-4F1B-9EE7-ECD3B642F6C8}" destId="{32B2559D-206D-44CC-8916-A7ED84B269E5}" srcOrd="4" destOrd="0" presId="urn:microsoft.com/office/officeart/2005/8/layout/orgChart1"/>
    <dgm:cxn modelId="{921AAFBB-D15A-4B76-8791-701DC733F224}" type="presParOf" srcId="{6CB6CAA7-1DB8-4F1B-9EE7-ECD3B642F6C8}" destId="{5278C598-7D35-42D5-BA10-CB958DA88ACE}" srcOrd="5" destOrd="0" presId="urn:microsoft.com/office/officeart/2005/8/layout/orgChart1"/>
    <dgm:cxn modelId="{7971B1A3-181A-48C0-96A9-6DB2A6DDA103}" type="presParOf" srcId="{5278C598-7D35-42D5-BA10-CB958DA88ACE}" destId="{2B5A564F-EA12-48DA-B777-B34529EAA16E}" srcOrd="0" destOrd="0" presId="urn:microsoft.com/office/officeart/2005/8/layout/orgChart1"/>
    <dgm:cxn modelId="{374C51F6-D96A-4337-8C2E-8C897A801F21}" type="presParOf" srcId="{2B5A564F-EA12-48DA-B777-B34529EAA16E}" destId="{F1FBC6EC-7D7A-4F9C-A402-35E4764C72DA}" srcOrd="0" destOrd="0" presId="urn:microsoft.com/office/officeart/2005/8/layout/orgChart1"/>
    <dgm:cxn modelId="{76CDDBB1-1862-47E8-BE4C-E415E8982AD3}" type="presParOf" srcId="{2B5A564F-EA12-48DA-B777-B34529EAA16E}" destId="{5005C0DA-6261-4880-8899-69D056D1DB7D}" srcOrd="1" destOrd="0" presId="urn:microsoft.com/office/officeart/2005/8/layout/orgChart1"/>
    <dgm:cxn modelId="{36AAB905-10F0-4268-A86F-911C425B9D7A}" type="presParOf" srcId="{5278C598-7D35-42D5-BA10-CB958DA88ACE}" destId="{C26B7683-F75E-49BF-BBB2-42FA750883D2}" srcOrd="1" destOrd="0" presId="urn:microsoft.com/office/officeart/2005/8/layout/orgChart1"/>
    <dgm:cxn modelId="{726277BB-7B31-469C-AF59-D8C6AC77FB7C}" type="presParOf" srcId="{5278C598-7D35-42D5-BA10-CB958DA88ACE}" destId="{0204DC4E-85C2-4CA8-BA41-EE07431D2615}" srcOrd="2" destOrd="0" presId="urn:microsoft.com/office/officeart/2005/8/layout/orgChart1"/>
    <dgm:cxn modelId="{F9FF04AC-539C-497D-A946-180A864D07EA}" type="presParOf" srcId="{CE1B1325-1ED8-4223-B08E-08F8CD70DCDE}" destId="{B99C08B1-E93E-424C-ACC6-D55A0A34E79A}" srcOrd="2" destOrd="0" presId="urn:microsoft.com/office/officeart/2005/8/layout/orgChart1"/>
    <dgm:cxn modelId="{27D800B9-AF09-4884-A60D-C2E4DD7A7673}" type="presParOf" srcId="{7E6AE7A2-8CF1-47DE-86ED-59FF275D8DD2}" destId="{F2F86F2D-62FA-453E-AF40-08FB8FA34DE1}"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F70F9F-6A90-47C4-A4B5-78DC6F695F5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A438F690-E8BF-4C3F-A166-8DC716C9FB9A}">
      <dgm:prSet/>
      <dgm:spPr/>
      <dgm:t>
        <a:bodyPr/>
        <a:lstStyle/>
        <a:p>
          <a:r>
            <a:rPr lang="en-GB"/>
            <a:t>Support and Supervision</a:t>
          </a:r>
          <a:endParaRPr lang="en-US"/>
        </a:p>
      </dgm:t>
    </dgm:pt>
    <dgm:pt modelId="{5BC448A3-6F6A-4830-A913-30DE5B3D7024}" type="parTrans" cxnId="{2A372320-5145-486C-8795-9ED1B66443C0}">
      <dgm:prSet/>
      <dgm:spPr/>
      <dgm:t>
        <a:bodyPr/>
        <a:lstStyle/>
        <a:p>
          <a:endParaRPr lang="en-US"/>
        </a:p>
      </dgm:t>
    </dgm:pt>
    <dgm:pt modelId="{23FCD998-02FC-4788-8C40-139B680B6574}" type="sibTrans" cxnId="{2A372320-5145-486C-8795-9ED1B66443C0}">
      <dgm:prSet/>
      <dgm:spPr/>
      <dgm:t>
        <a:bodyPr/>
        <a:lstStyle/>
        <a:p>
          <a:endParaRPr lang="en-US"/>
        </a:p>
      </dgm:t>
    </dgm:pt>
    <dgm:pt modelId="{418D7CCB-7F21-4B81-8788-4B5E5DE01EE0}">
      <dgm:prSet/>
      <dgm:spPr/>
      <dgm:t>
        <a:bodyPr/>
        <a:lstStyle/>
        <a:p>
          <a:r>
            <a:rPr lang="en-GB"/>
            <a:t>Access to role specific training and development</a:t>
          </a:r>
          <a:endParaRPr lang="en-US"/>
        </a:p>
      </dgm:t>
    </dgm:pt>
    <dgm:pt modelId="{A5606EC1-827D-4B83-BFFF-F6E2C5B11381}" type="parTrans" cxnId="{40E1D073-2CA7-4DAA-909B-9C14E37142CA}">
      <dgm:prSet/>
      <dgm:spPr/>
      <dgm:t>
        <a:bodyPr/>
        <a:lstStyle/>
        <a:p>
          <a:endParaRPr lang="en-US"/>
        </a:p>
      </dgm:t>
    </dgm:pt>
    <dgm:pt modelId="{94140EFF-77C2-45E4-8BCD-2B501993D323}" type="sibTrans" cxnId="{40E1D073-2CA7-4DAA-909B-9C14E37142CA}">
      <dgm:prSet/>
      <dgm:spPr/>
      <dgm:t>
        <a:bodyPr/>
        <a:lstStyle/>
        <a:p>
          <a:endParaRPr lang="en-US"/>
        </a:p>
      </dgm:t>
    </dgm:pt>
    <dgm:pt modelId="{247D4CCD-6B5F-4FBF-BA5D-8B37A1538F40}">
      <dgm:prSet/>
      <dgm:spPr/>
      <dgm:t>
        <a:bodyPr/>
        <a:lstStyle/>
        <a:p>
          <a:r>
            <a:rPr lang="en-GB" dirty="0"/>
            <a:t>A policy for advanced Clinical practitioners</a:t>
          </a:r>
          <a:endParaRPr lang="en-US" dirty="0"/>
        </a:p>
      </dgm:t>
    </dgm:pt>
    <dgm:pt modelId="{B427FE15-5412-421F-81BA-095933D53610}" type="parTrans" cxnId="{2723EE64-505B-40EC-A605-94151A1988F4}">
      <dgm:prSet/>
      <dgm:spPr/>
      <dgm:t>
        <a:bodyPr/>
        <a:lstStyle/>
        <a:p>
          <a:endParaRPr lang="en-US"/>
        </a:p>
      </dgm:t>
    </dgm:pt>
    <dgm:pt modelId="{1999FFC4-9F22-459D-97BB-04BEC6CE743D}" type="sibTrans" cxnId="{2723EE64-505B-40EC-A605-94151A1988F4}">
      <dgm:prSet/>
      <dgm:spPr/>
      <dgm:t>
        <a:bodyPr/>
        <a:lstStyle/>
        <a:p>
          <a:endParaRPr lang="en-US"/>
        </a:p>
      </dgm:t>
    </dgm:pt>
    <dgm:pt modelId="{51D9C21B-44DF-408E-8E62-8A0FD09165E7}">
      <dgm:prSet/>
      <dgm:spPr/>
      <dgm:t>
        <a:bodyPr/>
        <a:lstStyle/>
        <a:p>
          <a:r>
            <a:rPr lang="en-GB" dirty="0"/>
            <a:t>There is an ACP lead at Organisational ,PCN or hub level, </a:t>
          </a:r>
          <a:endParaRPr lang="en-US" dirty="0"/>
        </a:p>
      </dgm:t>
    </dgm:pt>
    <dgm:pt modelId="{0CEF4E2C-1005-47DF-B0EB-EB6D750F747B}" type="parTrans" cxnId="{4159FB2C-EA35-4704-9DCD-A23E8209C9F9}">
      <dgm:prSet/>
      <dgm:spPr/>
      <dgm:t>
        <a:bodyPr/>
        <a:lstStyle/>
        <a:p>
          <a:endParaRPr lang="en-US"/>
        </a:p>
      </dgm:t>
    </dgm:pt>
    <dgm:pt modelId="{C22515EC-233E-4EFA-97E0-2EE336282F63}" type="sibTrans" cxnId="{4159FB2C-EA35-4704-9DCD-A23E8209C9F9}">
      <dgm:prSet/>
      <dgm:spPr/>
      <dgm:t>
        <a:bodyPr/>
        <a:lstStyle/>
        <a:p>
          <a:endParaRPr lang="en-US"/>
        </a:p>
      </dgm:t>
    </dgm:pt>
    <dgm:pt modelId="{2C20B0ED-2412-44EA-8806-DB7D5197871C}">
      <dgm:prSet/>
      <dgm:spPr/>
      <dgm:t>
        <a:bodyPr/>
        <a:lstStyle/>
        <a:p>
          <a:r>
            <a:rPr lang="en-GB"/>
            <a:t>Active discussion is occurring at board level of the ACP agenda </a:t>
          </a:r>
          <a:endParaRPr lang="en-US"/>
        </a:p>
      </dgm:t>
    </dgm:pt>
    <dgm:pt modelId="{16EDE83E-4D0F-420E-A4BE-A65C6DC95980}" type="parTrans" cxnId="{DAFB402B-CC0B-4940-B685-5A703FDF5ABB}">
      <dgm:prSet/>
      <dgm:spPr/>
      <dgm:t>
        <a:bodyPr/>
        <a:lstStyle/>
        <a:p>
          <a:endParaRPr lang="en-US"/>
        </a:p>
      </dgm:t>
    </dgm:pt>
    <dgm:pt modelId="{C75BC007-D8BD-4149-826B-D47D97861835}" type="sibTrans" cxnId="{DAFB402B-CC0B-4940-B685-5A703FDF5ABB}">
      <dgm:prSet/>
      <dgm:spPr/>
      <dgm:t>
        <a:bodyPr/>
        <a:lstStyle/>
        <a:p>
          <a:endParaRPr lang="en-US"/>
        </a:p>
      </dgm:t>
    </dgm:pt>
    <dgm:pt modelId="{0D4B3350-6DA8-4808-9CEF-39A17428F6F7}">
      <dgm:prSet/>
      <dgm:spPr/>
      <dgm:t>
        <a:bodyPr/>
        <a:lstStyle/>
        <a:p>
          <a:r>
            <a:rPr lang="en-GB"/>
            <a:t>Individuals are being supported in regular attendance at forums off multi-professional advanced clinical practitioners.</a:t>
          </a:r>
          <a:endParaRPr lang="en-US"/>
        </a:p>
      </dgm:t>
    </dgm:pt>
    <dgm:pt modelId="{59AD67DA-EA6A-464A-937A-19B72B77B3E7}" type="parTrans" cxnId="{6F99ED07-B397-42C5-A468-810BBB897726}">
      <dgm:prSet/>
      <dgm:spPr/>
      <dgm:t>
        <a:bodyPr/>
        <a:lstStyle/>
        <a:p>
          <a:endParaRPr lang="en-US"/>
        </a:p>
      </dgm:t>
    </dgm:pt>
    <dgm:pt modelId="{4E2C0D4E-27AE-4840-8042-6431AD8644AC}" type="sibTrans" cxnId="{6F99ED07-B397-42C5-A468-810BBB897726}">
      <dgm:prSet/>
      <dgm:spPr/>
      <dgm:t>
        <a:bodyPr/>
        <a:lstStyle/>
        <a:p>
          <a:endParaRPr lang="en-US"/>
        </a:p>
      </dgm:t>
    </dgm:pt>
    <dgm:pt modelId="{E95B4220-A982-42EF-836C-EFB5EB1396C6}" type="pres">
      <dgm:prSet presAssocID="{66F70F9F-6A90-47C4-A4B5-78DC6F695F56}" presName="linear" presStyleCnt="0">
        <dgm:presLayoutVars>
          <dgm:animLvl val="lvl"/>
          <dgm:resizeHandles val="exact"/>
        </dgm:presLayoutVars>
      </dgm:prSet>
      <dgm:spPr/>
      <dgm:t>
        <a:bodyPr/>
        <a:lstStyle/>
        <a:p>
          <a:endParaRPr lang="en-GB"/>
        </a:p>
      </dgm:t>
    </dgm:pt>
    <dgm:pt modelId="{6A5CD5F0-8047-432B-9A2F-4D64EDCF82D0}" type="pres">
      <dgm:prSet presAssocID="{A438F690-E8BF-4C3F-A166-8DC716C9FB9A}" presName="parentText" presStyleLbl="node1" presStyleIdx="0" presStyleCnt="6">
        <dgm:presLayoutVars>
          <dgm:chMax val="0"/>
          <dgm:bulletEnabled val="1"/>
        </dgm:presLayoutVars>
      </dgm:prSet>
      <dgm:spPr/>
      <dgm:t>
        <a:bodyPr/>
        <a:lstStyle/>
        <a:p>
          <a:endParaRPr lang="en-GB"/>
        </a:p>
      </dgm:t>
    </dgm:pt>
    <dgm:pt modelId="{80A45F04-75E5-46A8-901F-50756C26189C}" type="pres">
      <dgm:prSet presAssocID="{23FCD998-02FC-4788-8C40-139B680B6574}" presName="spacer" presStyleCnt="0"/>
      <dgm:spPr/>
    </dgm:pt>
    <dgm:pt modelId="{70F46EB4-A1EE-484C-940C-FA51BA52E4EA}" type="pres">
      <dgm:prSet presAssocID="{418D7CCB-7F21-4B81-8788-4B5E5DE01EE0}" presName="parentText" presStyleLbl="node1" presStyleIdx="1" presStyleCnt="6">
        <dgm:presLayoutVars>
          <dgm:chMax val="0"/>
          <dgm:bulletEnabled val="1"/>
        </dgm:presLayoutVars>
      </dgm:prSet>
      <dgm:spPr/>
      <dgm:t>
        <a:bodyPr/>
        <a:lstStyle/>
        <a:p>
          <a:endParaRPr lang="en-GB"/>
        </a:p>
      </dgm:t>
    </dgm:pt>
    <dgm:pt modelId="{46BEDCC2-DB60-4577-AA14-FC70D3712FF4}" type="pres">
      <dgm:prSet presAssocID="{94140EFF-77C2-45E4-8BCD-2B501993D323}" presName="spacer" presStyleCnt="0"/>
      <dgm:spPr/>
    </dgm:pt>
    <dgm:pt modelId="{008E3D5A-D0B1-4EAD-8423-C636034BBA25}" type="pres">
      <dgm:prSet presAssocID="{247D4CCD-6B5F-4FBF-BA5D-8B37A1538F40}" presName="parentText" presStyleLbl="node1" presStyleIdx="2" presStyleCnt="6">
        <dgm:presLayoutVars>
          <dgm:chMax val="0"/>
          <dgm:bulletEnabled val="1"/>
        </dgm:presLayoutVars>
      </dgm:prSet>
      <dgm:spPr/>
      <dgm:t>
        <a:bodyPr/>
        <a:lstStyle/>
        <a:p>
          <a:endParaRPr lang="en-GB"/>
        </a:p>
      </dgm:t>
    </dgm:pt>
    <dgm:pt modelId="{206FB692-FAE5-44A6-B654-347458C664B7}" type="pres">
      <dgm:prSet presAssocID="{1999FFC4-9F22-459D-97BB-04BEC6CE743D}" presName="spacer" presStyleCnt="0"/>
      <dgm:spPr/>
    </dgm:pt>
    <dgm:pt modelId="{2D55838A-06FD-45D0-B76B-E1FD44B9060F}" type="pres">
      <dgm:prSet presAssocID="{51D9C21B-44DF-408E-8E62-8A0FD09165E7}" presName="parentText" presStyleLbl="node1" presStyleIdx="3" presStyleCnt="6">
        <dgm:presLayoutVars>
          <dgm:chMax val="0"/>
          <dgm:bulletEnabled val="1"/>
        </dgm:presLayoutVars>
      </dgm:prSet>
      <dgm:spPr/>
      <dgm:t>
        <a:bodyPr/>
        <a:lstStyle/>
        <a:p>
          <a:endParaRPr lang="en-GB"/>
        </a:p>
      </dgm:t>
    </dgm:pt>
    <dgm:pt modelId="{EF427617-28CA-44FB-92B8-8BE8627F9042}" type="pres">
      <dgm:prSet presAssocID="{C22515EC-233E-4EFA-97E0-2EE336282F63}" presName="spacer" presStyleCnt="0"/>
      <dgm:spPr/>
    </dgm:pt>
    <dgm:pt modelId="{DD2310A9-57C1-4BAC-B6A3-D7A9A4D07176}" type="pres">
      <dgm:prSet presAssocID="{2C20B0ED-2412-44EA-8806-DB7D5197871C}" presName="parentText" presStyleLbl="node1" presStyleIdx="4" presStyleCnt="6">
        <dgm:presLayoutVars>
          <dgm:chMax val="0"/>
          <dgm:bulletEnabled val="1"/>
        </dgm:presLayoutVars>
      </dgm:prSet>
      <dgm:spPr/>
      <dgm:t>
        <a:bodyPr/>
        <a:lstStyle/>
        <a:p>
          <a:endParaRPr lang="en-GB"/>
        </a:p>
      </dgm:t>
    </dgm:pt>
    <dgm:pt modelId="{F5495A16-3326-4EBB-80F1-BD4473E71DF7}" type="pres">
      <dgm:prSet presAssocID="{C75BC007-D8BD-4149-826B-D47D97861835}" presName="spacer" presStyleCnt="0"/>
      <dgm:spPr/>
    </dgm:pt>
    <dgm:pt modelId="{5F46D7DF-B753-42A9-BC90-57A3A1E14F44}" type="pres">
      <dgm:prSet presAssocID="{0D4B3350-6DA8-4808-9CEF-39A17428F6F7}" presName="parentText" presStyleLbl="node1" presStyleIdx="5" presStyleCnt="6">
        <dgm:presLayoutVars>
          <dgm:chMax val="0"/>
          <dgm:bulletEnabled val="1"/>
        </dgm:presLayoutVars>
      </dgm:prSet>
      <dgm:spPr/>
      <dgm:t>
        <a:bodyPr/>
        <a:lstStyle/>
        <a:p>
          <a:endParaRPr lang="en-GB"/>
        </a:p>
      </dgm:t>
    </dgm:pt>
  </dgm:ptLst>
  <dgm:cxnLst>
    <dgm:cxn modelId="{40E1D073-2CA7-4DAA-909B-9C14E37142CA}" srcId="{66F70F9F-6A90-47C4-A4B5-78DC6F695F56}" destId="{418D7CCB-7F21-4B81-8788-4B5E5DE01EE0}" srcOrd="1" destOrd="0" parTransId="{A5606EC1-827D-4B83-BFFF-F6E2C5B11381}" sibTransId="{94140EFF-77C2-45E4-8BCD-2B501993D323}"/>
    <dgm:cxn modelId="{EB3026AE-979E-4859-A6F1-C9A88184578E}" type="presOf" srcId="{51D9C21B-44DF-408E-8E62-8A0FD09165E7}" destId="{2D55838A-06FD-45D0-B76B-E1FD44B9060F}" srcOrd="0" destOrd="0" presId="urn:microsoft.com/office/officeart/2005/8/layout/vList2"/>
    <dgm:cxn modelId="{A4F9CB26-D370-4C01-B0E8-3CD86580E9F1}" type="presOf" srcId="{A438F690-E8BF-4C3F-A166-8DC716C9FB9A}" destId="{6A5CD5F0-8047-432B-9A2F-4D64EDCF82D0}" srcOrd="0" destOrd="0" presId="urn:microsoft.com/office/officeart/2005/8/layout/vList2"/>
    <dgm:cxn modelId="{2723EE64-505B-40EC-A605-94151A1988F4}" srcId="{66F70F9F-6A90-47C4-A4B5-78DC6F695F56}" destId="{247D4CCD-6B5F-4FBF-BA5D-8B37A1538F40}" srcOrd="2" destOrd="0" parTransId="{B427FE15-5412-421F-81BA-095933D53610}" sibTransId="{1999FFC4-9F22-459D-97BB-04BEC6CE743D}"/>
    <dgm:cxn modelId="{690F7C60-B1E6-4729-BA51-E4EFFD4CF51B}" type="presOf" srcId="{418D7CCB-7F21-4B81-8788-4B5E5DE01EE0}" destId="{70F46EB4-A1EE-484C-940C-FA51BA52E4EA}" srcOrd="0" destOrd="0" presId="urn:microsoft.com/office/officeart/2005/8/layout/vList2"/>
    <dgm:cxn modelId="{2A372320-5145-486C-8795-9ED1B66443C0}" srcId="{66F70F9F-6A90-47C4-A4B5-78DC6F695F56}" destId="{A438F690-E8BF-4C3F-A166-8DC716C9FB9A}" srcOrd="0" destOrd="0" parTransId="{5BC448A3-6F6A-4830-A913-30DE5B3D7024}" sibTransId="{23FCD998-02FC-4788-8C40-139B680B6574}"/>
    <dgm:cxn modelId="{F6DB98FD-0C64-48EB-96A9-EA703AFEDB5C}" type="presOf" srcId="{2C20B0ED-2412-44EA-8806-DB7D5197871C}" destId="{DD2310A9-57C1-4BAC-B6A3-D7A9A4D07176}" srcOrd="0" destOrd="0" presId="urn:microsoft.com/office/officeart/2005/8/layout/vList2"/>
    <dgm:cxn modelId="{4159FB2C-EA35-4704-9DCD-A23E8209C9F9}" srcId="{66F70F9F-6A90-47C4-A4B5-78DC6F695F56}" destId="{51D9C21B-44DF-408E-8E62-8A0FD09165E7}" srcOrd="3" destOrd="0" parTransId="{0CEF4E2C-1005-47DF-B0EB-EB6D750F747B}" sibTransId="{C22515EC-233E-4EFA-97E0-2EE336282F63}"/>
    <dgm:cxn modelId="{9634F52D-0B58-4869-9963-CD432B8AEE9E}" type="presOf" srcId="{247D4CCD-6B5F-4FBF-BA5D-8B37A1538F40}" destId="{008E3D5A-D0B1-4EAD-8423-C636034BBA25}" srcOrd="0" destOrd="0" presId="urn:microsoft.com/office/officeart/2005/8/layout/vList2"/>
    <dgm:cxn modelId="{4719DBF7-D275-4190-939B-67531D257DF6}" type="presOf" srcId="{0D4B3350-6DA8-4808-9CEF-39A17428F6F7}" destId="{5F46D7DF-B753-42A9-BC90-57A3A1E14F44}" srcOrd="0" destOrd="0" presId="urn:microsoft.com/office/officeart/2005/8/layout/vList2"/>
    <dgm:cxn modelId="{6F99ED07-B397-42C5-A468-810BBB897726}" srcId="{66F70F9F-6A90-47C4-A4B5-78DC6F695F56}" destId="{0D4B3350-6DA8-4808-9CEF-39A17428F6F7}" srcOrd="5" destOrd="0" parTransId="{59AD67DA-EA6A-464A-937A-19B72B77B3E7}" sibTransId="{4E2C0D4E-27AE-4840-8042-6431AD8644AC}"/>
    <dgm:cxn modelId="{2542225A-0E75-4613-8CA8-A9267E702692}" type="presOf" srcId="{66F70F9F-6A90-47C4-A4B5-78DC6F695F56}" destId="{E95B4220-A982-42EF-836C-EFB5EB1396C6}" srcOrd="0" destOrd="0" presId="urn:microsoft.com/office/officeart/2005/8/layout/vList2"/>
    <dgm:cxn modelId="{DAFB402B-CC0B-4940-B685-5A703FDF5ABB}" srcId="{66F70F9F-6A90-47C4-A4B5-78DC6F695F56}" destId="{2C20B0ED-2412-44EA-8806-DB7D5197871C}" srcOrd="4" destOrd="0" parTransId="{16EDE83E-4D0F-420E-A4BE-A65C6DC95980}" sibTransId="{C75BC007-D8BD-4149-826B-D47D97861835}"/>
    <dgm:cxn modelId="{F767E57F-CCB1-4B6F-AB34-DA6D7BD0F2C7}" type="presParOf" srcId="{E95B4220-A982-42EF-836C-EFB5EB1396C6}" destId="{6A5CD5F0-8047-432B-9A2F-4D64EDCF82D0}" srcOrd="0" destOrd="0" presId="urn:microsoft.com/office/officeart/2005/8/layout/vList2"/>
    <dgm:cxn modelId="{1857EB8F-43A0-4555-B705-A1701581169F}" type="presParOf" srcId="{E95B4220-A982-42EF-836C-EFB5EB1396C6}" destId="{80A45F04-75E5-46A8-901F-50756C26189C}" srcOrd="1" destOrd="0" presId="urn:microsoft.com/office/officeart/2005/8/layout/vList2"/>
    <dgm:cxn modelId="{5AB16C83-0BE7-452E-8CE8-575508FA1C54}" type="presParOf" srcId="{E95B4220-A982-42EF-836C-EFB5EB1396C6}" destId="{70F46EB4-A1EE-484C-940C-FA51BA52E4EA}" srcOrd="2" destOrd="0" presId="urn:microsoft.com/office/officeart/2005/8/layout/vList2"/>
    <dgm:cxn modelId="{D6B80373-9C3E-4699-8678-025E0E9AE869}" type="presParOf" srcId="{E95B4220-A982-42EF-836C-EFB5EB1396C6}" destId="{46BEDCC2-DB60-4577-AA14-FC70D3712FF4}" srcOrd="3" destOrd="0" presId="urn:microsoft.com/office/officeart/2005/8/layout/vList2"/>
    <dgm:cxn modelId="{F01132FE-EA56-49D0-87D5-12D6A9FF1211}" type="presParOf" srcId="{E95B4220-A982-42EF-836C-EFB5EB1396C6}" destId="{008E3D5A-D0B1-4EAD-8423-C636034BBA25}" srcOrd="4" destOrd="0" presId="urn:microsoft.com/office/officeart/2005/8/layout/vList2"/>
    <dgm:cxn modelId="{CF808001-207E-4456-BB1A-6D6C50EC5016}" type="presParOf" srcId="{E95B4220-A982-42EF-836C-EFB5EB1396C6}" destId="{206FB692-FAE5-44A6-B654-347458C664B7}" srcOrd="5" destOrd="0" presId="urn:microsoft.com/office/officeart/2005/8/layout/vList2"/>
    <dgm:cxn modelId="{6126596F-6FEF-42DC-A60E-61D03489E5C3}" type="presParOf" srcId="{E95B4220-A982-42EF-836C-EFB5EB1396C6}" destId="{2D55838A-06FD-45D0-B76B-E1FD44B9060F}" srcOrd="6" destOrd="0" presId="urn:microsoft.com/office/officeart/2005/8/layout/vList2"/>
    <dgm:cxn modelId="{852EEC15-3C94-43CB-8A53-07345A95FD91}" type="presParOf" srcId="{E95B4220-A982-42EF-836C-EFB5EB1396C6}" destId="{EF427617-28CA-44FB-92B8-8BE8627F9042}" srcOrd="7" destOrd="0" presId="urn:microsoft.com/office/officeart/2005/8/layout/vList2"/>
    <dgm:cxn modelId="{CD1DE68F-F697-4364-BCDC-EA3B0F958175}" type="presParOf" srcId="{E95B4220-A982-42EF-836C-EFB5EB1396C6}" destId="{DD2310A9-57C1-4BAC-B6A3-D7A9A4D07176}" srcOrd="8" destOrd="0" presId="urn:microsoft.com/office/officeart/2005/8/layout/vList2"/>
    <dgm:cxn modelId="{974A804A-C1AC-4B46-A507-37A0A46EC52B}" type="presParOf" srcId="{E95B4220-A982-42EF-836C-EFB5EB1396C6}" destId="{F5495A16-3326-4EBB-80F1-BD4473E71DF7}" srcOrd="9" destOrd="0" presId="urn:microsoft.com/office/officeart/2005/8/layout/vList2"/>
    <dgm:cxn modelId="{30E2ED5C-3E6C-43FE-9FC6-706F51F3A02C}" type="presParOf" srcId="{E95B4220-A982-42EF-836C-EFB5EB1396C6}" destId="{5F46D7DF-B753-42A9-BC90-57A3A1E14F4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559D-206D-44CC-8916-A7ED84B269E5}">
      <dsp:nvSpPr>
        <dsp:cNvPr id="0" name=""/>
        <dsp:cNvSpPr/>
      </dsp:nvSpPr>
      <dsp:spPr>
        <a:xfrm>
          <a:off x="3713025" y="1614701"/>
          <a:ext cx="1662849" cy="279836"/>
        </a:xfrm>
        <a:custGeom>
          <a:avLst/>
          <a:gdLst/>
          <a:ahLst/>
          <a:cxnLst/>
          <a:rect l="0" t="0" r="0" b="0"/>
          <a:pathLst>
            <a:path>
              <a:moveTo>
                <a:pt x="0" y="0"/>
              </a:moveTo>
              <a:lnTo>
                <a:pt x="0" y="139918"/>
              </a:lnTo>
              <a:lnTo>
                <a:pt x="1662849" y="139918"/>
              </a:lnTo>
              <a:lnTo>
                <a:pt x="1662849" y="279836"/>
              </a:lnTo>
            </a:path>
          </a:pathLst>
        </a:custGeom>
        <a:noFill/>
        <a:ln w="25400" cap="flat" cmpd="sng" algn="ctr">
          <a:solidFill>
            <a:sysClr val="windowText" lastClr="000000"/>
          </a:solidFill>
          <a:prstDash val="solid"/>
          <a:miter lim="800000"/>
        </a:ln>
        <a:effectLst>
          <a:outerShdw blurRad="152400" dist="317500" dir="5400000" sx="90000" sy="-19000" rotWithShape="0">
            <a:prstClr val="black">
              <a:alpha val="15000"/>
            </a:prstClr>
          </a:outerShdw>
        </a:effectLst>
      </dsp:spPr>
      <dsp:style>
        <a:lnRef idx="2">
          <a:scrgbClr r="0" g="0" b="0"/>
        </a:lnRef>
        <a:fillRef idx="0">
          <a:scrgbClr r="0" g="0" b="0"/>
        </a:fillRef>
        <a:effectRef idx="0">
          <a:scrgbClr r="0" g="0" b="0"/>
        </a:effectRef>
        <a:fontRef idx="minor"/>
      </dsp:style>
    </dsp:sp>
    <dsp:sp modelId="{F1CB1E0D-B532-4FAE-8E48-6DDB55B9A4DD}">
      <dsp:nvSpPr>
        <dsp:cNvPr id="0" name=""/>
        <dsp:cNvSpPr/>
      </dsp:nvSpPr>
      <dsp:spPr>
        <a:xfrm>
          <a:off x="3667305" y="1614701"/>
          <a:ext cx="91440" cy="279836"/>
        </a:xfrm>
        <a:custGeom>
          <a:avLst/>
          <a:gdLst/>
          <a:ahLst/>
          <a:cxnLst/>
          <a:rect l="0" t="0" r="0" b="0"/>
          <a:pathLst>
            <a:path>
              <a:moveTo>
                <a:pt x="45720" y="0"/>
              </a:moveTo>
              <a:lnTo>
                <a:pt x="45720" y="139918"/>
              </a:lnTo>
              <a:lnTo>
                <a:pt x="96177" y="139918"/>
              </a:lnTo>
              <a:lnTo>
                <a:pt x="96177" y="279836"/>
              </a:lnTo>
            </a:path>
          </a:pathLst>
        </a:custGeom>
        <a:noFill/>
        <a:ln w="25400" cap="flat" cmpd="sng" algn="ctr">
          <a:solidFill>
            <a:sysClr val="windowText" lastClr="000000"/>
          </a:solidFill>
          <a:prstDash val="solid"/>
          <a:miter lim="800000"/>
        </a:ln>
        <a:effectLst/>
      </dsp:spPr>
      <dsp:style>
        <a:lnRef idx="2">
          <a:scrgbClr r="0" g="0" b="0"/>
        </a:lnRef>
        <a:fillRef idx="0">
          <a:scrgbClr r="0" g="0" b="0"/>
        </a:fillRef>
        <a:effectRef idx="0">
          <a:scrgbClr r="0" g="0" b="0"/>
        </a:effectRef>
        <a:fontRef idx="minor"/>
      </dsp:style>
    </dsp:sp>
    <dsp:sp modelId="{80C45A38-66D9-4B10-BB4D-BD99EDABD594}">
      <dsp:nvSpPr>
        <dsp:cNvPr id="0" name=""/>
        <dsp:cNvSpPr/>
      </dsp:nvSpPr>
      <dsp:spPr>
        <a:xfrm>
          <a:off x="1527245" y="2573268"/>
          <a:ext cx="215020" cy="1559089"/>
        </a:xfrm>
        <a:custGeom>
          <a:avLst/>
          <a:gdLst/>
          <a:ahLst/>
          <a:cxnLst/>
          <a:rect l="0" t="0" r="0" b="0"/>
          <a:pathLst>
            <a:path>
              <a:moveTo>
                <a:pt x="0" y="0"/>
              </a:moveTo>
              <a:lnTo>
                <a:pt x="0" y="1559089"/>
              </a:lnTo>
              <a:lnTo>
                <a:pt x="215020" y="1559089"/>
              </a:lnTo>
            </a:path>
          </a:pathLst>
        </a:custGeom>
        <a:noFill/>
        <a:ln w="25400" cap="flat" cmpd="sng" algn="ctr">
          <a:solidFill>
            <a:sysClr val="windowText" lastClr="000000"/>
          </a:solidFill>
          <a:prstDash val="solid"/>
          <a:miter lim="800000"/>
        </a:ln>
        <a:effectLst>
          <a:outerShdw blurRad="152400" dist="317500" dir="5400000" sx="90000" sy="-19000" rotWithShape="0">
            <a:prstClr val="black">
              <a:alpha val="15000"/>
            </a:prstClr>
          </a:outerShdw>
        </a:effectLst>
      </dsp:spPr>
      <dsp:style>
        <a:lnRef idx="2">
          <a:scrgbClr r="0" g="0" b="0"/>
        </a:lnRef>
        <a:fillRef idx="0">
          <a:scrgbClr r="0" g="0" b="0"/>
        </a:fillRef>
        <a:effectRef idx="0">
          <a:scrgbClr r="0" g="0" b="0"/>
        </a:effectRef>
        <a:fontRef idx="minor"/>
      </dsp:style>
    </dsp:sp>
    <dsp:sp modelId="{A564297F-8358-4ED2-BB35-8B1A019F57A4}">
      <dsp:nvSpPr>
        <dsp:cNvPr id="0" name=""/>
        <dsp:cNvSpPr/>
      </dsp:nvSpPr>
      <dsp:spPr>
        <a:xfrm>
          <a:off x="1527245" y="2573268"/>
          <a:ext cx="215020" cy="612975"/>
        </a:xfrm>
        <a:custGeom>
          <a:avLst/>
          <a:gdLst/>
          <a:ahLst/>
          <a:cxnLst/>
          <a:rect l="0" t="0" r="0" b="0"/>
          <a:pathLst>
            <a:path>
              <a:moveTo>
                <a:pt x="0" y="0"/>
              </a:moveTo>
              <a:lnTo>
                <a:pt x="0" y="612975"/>
              </a:lnTo>
              <a:lnTo>
                <a:pt x="215020" y="612975"/>
              </a:lnTo>
            </a:path>
          </a:pathLst>
        </a:custGeom>
        <a:noFill/>
        <a:ln w="25400" cap="flat" cmpd="sng" algn="ctr">
          <a:solidFill>
            <a:sysClr val="windowText" lastClr="000000"/>
          </a:solidFill>
          <a:prstDash val="solid"/>
          <a:miter lim="800000"/>
        </a:ln>
        <a:effectLst>
          <a:outerShdw blurRad="152400" dist="317500" dir="5400000" sx="90000" sy="-19000" rotWithShape="0">
            <a:prstClr val="black">
              <a:alpha val="15000"/>
            </a:prstClr>
          </a:outerShdw>
        </a:effectLst>
      </dsp:spPr>
      <dsp:style>
        <a:lnRef idx="2">
          <a:scrgbClr r="0" g="0" b="0"/>
        </a:lnRef>
        <a:fillRef idx="0">
          <a:scrgbClr r="0" g="0" b="0"/>
        </a:fillRef>
        <a:effectRef idx="0">
          <a:scrgbClr r="0" g="0" b="0"/>
        </a:effectRef>
        <a:fontRef idx="minor"/>
      </dsp:style>
    </dsp:sp>
    <dsp:sp modelId="{1EFD2B07-7133-48F4-8E43-E941FBE9435B}">
      <dsp:nvSpPr>
        <dsp:cNvPr id="0" name=""/>
        <dsp:cNvSpPr/>
      </dsp:nvSpPr>
      <dsp:spPr>
        <a:xfrm>
          <a:off x="2100633" y="1614701"/>
          <a:ext cx="1612392" cy="279836"/>
        </a:xfrm>
        <a:custGeom>
          <a:avLst/>
          <a:gdLst/>
          <a:ahLst/>
          <a:cxnLst/>
          <a:rect l="0" t="0" r="0" b="0"/>
          <a:pathLst>
            <a:path>
              <a:moveTo>
                <a:pt x="1612392" y="0"/>
              </a:moveTo>
              <a:lnTo>
                <a:pt x="1612392" y="139918"/>
              </a:lnTo>
              <a:lnTo>
                <a:pt x="0" y="139918"/>
              </a:lnTo>
              <a:lnTo>
                <a:pt x="0" y="279836"/>
              </a:lnTo>
            </a:path>
          </a:pathLst>
        </a:custGeom>
        <a:noFill/>
        <a:ln w="25400" cap="flat" cmpd="sng" algn="ctr">
          <a:solidFill>
            <a:sysClr val="windowText" lastClr="000000"/>
          </a:solidFill>
          <a:prstDash val="solid"/>
          <a:miter lim="800000"/>
        </a:ln>
        <a:effectLst>
          <a:outerShdw blurRad="152400" dist="317500" dir="5400000" sx="90000" sy="-19000" rotWithShape="0">
            <a:prstClr val="black">
              <a:alpha val="15000"/>
            </a:prstClr>
          </a:outerShdw>
        </a:effectLst>
      </dsp:spPr>
      <dsp:style>
        <a:lnRef idx="2">
          <a:scrgbClr r="0" g="0" b="0"/>
        </a:lnRef>
        <a:fillRef idx="0">
          <a:scrgbClr r="0" g="0" b="0"/>
        </a:fillRef>
        <a:effectRef idx="0">
          <a:scrgbClr r="0" g="0" b="0"/>
        </a:effectRef>
        <a:fontRef idx="minor"/>
      </dsp:style>
    </dsp:sp>
    <dsp:sp modelId="{6387BDD0-7996-4A19-B19C-22E27C8DF771}">
      <dsp:nvSpPr>
        <dsp:cNvPr id="0" name=""/>
        <dsp:cNvSpPr/>
      </dsp:nvSpPr>
      <dsp:spPr>
        <a:xfrm>
          <a:off x="3667305" y="668586"/>
          <a:ext cx="91440" cy="279836"/>
        </a:xfrm>
        <a:custGeom>
          <a:avLst/>
          <a:gdLst/>
          <a:ahLst/>
          <a:cxnLst/>
          <a:rect l="0" t="0" r="0" b="0"/>
          <a:pathLst>
            <a:path>
              <a:moveTo>
                <a:pt x="45720" y="0"/>
              </a:moveTo>
              <a:lnTo>
                <a:pt x="45720" y="279836"/>
              </a:lnTo>
            </a:path>
          </a:pathLst>
        </a:custGeom>
        <a:noFill/>
        <a:ln w="25400" cap="flat" cmpd="sng" algn="ctr">
          <a:solidFill>
            <a:sysClr val="windowText" lastClr="000000"/>
          </a:solidFill>
          <a:prstDash val="solid"/>
          <a:miter lim="800000"/>
        </a:ln>
        <a:effectLst>
          <a:outerShdw blurRad="152400" dist="317500" dir="5400000" sx="90000" sy="-19000" rotWithShape="0">
            <a:prstClr val="black">
              <a:alpha val="15000"/>
            </a:prstClr>
          </a:outerShdw>
        </a:effectLst>
      </dsp:spPr>
      <dsp:style>
        <a:lnRef idx="2">
          <a:scrgbClr r="0" g="0" b="0"/>
        </a:lnRef>
        <a:fillRef idx="0">
          <a:scrgbClr r="0" g="0" b="0"/>
        </a:fillRef>
        <a:effectRef idx="0">
          <a:scrgbClr r="0" g="0" b="0"/>
        </a:effectRef>
        <a:fontRef idx="minor"/>
      </dsp:style>
    </dsp:sp>
    <dsp:sp modelId="{D04DDCDD-FB05-480E-8DF8-3E11DD163196}">
      <dsp:nvSpPr>
        <dsp:cNvPr id="0" name=""/>
        <dsp:cNvSpPr/>
      </dsp:nvSpPr>
      <dsp:spPr>
        <a:xfrm>
          <a:off x="3046747" y="2308"/>
          <a:ext cx="1332555" cy="666277"/>
        </a:xfrm>
        <a:prstGeom prst="rect">
          <a:avLst/>
        </a:prstGeom>
        <a:solidFill>
          <a:srgbClr val="A0005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Arial"/>
              <a:ea typeface="+mn-ea"/>
              <a:cs typeface="+mn-cs"/>
            </a:rPr>
            <a:t>Donna Poole,</a:t>
          </a:r>
        </a:p>
        <a:p>
          <a:pPr lvl="0" algn="ctr" defTabSz="488950">
            <a:lnSpc>
              <a:spcPct val="90000"/>
            </a:lnSpc>
            <a:spcBef>
              <a:spcPct val="0"/>
            </a:spcBef>
            <a:spcAft>
              <a:spcPct val="35000"/>
            </a:spcAft>
            <a:buNone/>
          </a:pPr>
          <a:r>
            <a:rPr lang="en-US" sz="1100" kern="1200" dirty="0">
              <a:solidFill>
                <a:sysClr val="window" lastClr="FFFFFF"/>
              </a:solidFill>
              <a:latin typeface="Arial"/>
              <a:ea typeface="+mn-ea"/>
              <a:cs typeface="+mn-cs"/>
            </a:rPr>
            <a:t>Executive </a:t>
          </a:r>
        </a:p>
        <a:p>
          <a:pPr lvl="0" algn="ctr" defTabSz="488950">
            <a:lnSpc>
              <a:spcPct val="90000"/>
            </a:lnSpc>
            <a:spcBef>
              <a:spcPct val="0"/>
            </a:spcBef>
            <a:spcAft>
              <a:spcPct val="35000"/>
            </a:spcAft>
            <a:buNone/>
          </a:pPr>
          <a:r>
            <a:rPr lang="en-US" sz="1100" kern="1200" dirty="0">
              <a:solidFill>
                <a:sysClr val="window" lastClr="FFFFFF"/>
              </a:solidFill>
              <a:latin typeface="Arial"/>
              <a:ea typeface="+mn-ea"/>
              <a:cs typeface="+mn-cs"/>
            </a:rPr>
            <a:t>Sponsor</a:t>
          </a:r>
          <a:endParaRPr lang="en-GB" sz="1100" kern="1200" dirty="0">
            <a:solidFill>
              <a:sysClr val="window" lastClr="FFFFFF"/>
            </a:solidFill>
            <a:latin typeface="Arial"/>
            <a:ea typeface="+mn-ea"/>
            <a:cs typeface="+mn-cs"/>
          </a:endParaRPr>
        </a:p>
      </dsp:txBody>
      <dsp:txXfrm>
        <a:off x="3046747" y="2308"/>
        <a:ext cx="1332555" cy="666277"/>
      </dsp:txXfrm>
    </dsp:sp>
    <dsp:sp modelId="{B1FCC04B-7D68-4D8D-B3F2-6A6DA18EA980}">
      <dsp:nvSpPr>
        <dsp:cNvPr id="0" name=""/>
        <dsp:cNvSpPr/>
      </dsp:nvSpPr>
      <dsp:spPr>
        <a:xfrm>
          <a:off x="3046747" y="948423"/>
          <a:ext cx="1332555" cy="666277"/>
        </a:xfrm>
        <a:prstGeom prst="rect">
          <a:avLst/>
        </a:prstGeom>
        <a:solidFill>
          <a:srgbClr val="A0005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i="0" kern="1200" dirty="0">
              <a:solidFill>
                <a:sysClr val="window" lastClr="FFFFFF"/>
              </a:solidFill>
              <a:latin typeface="Arial"/>
              <a:ea typeface="+mn-ea"/>
              <a:cs typeface="+mn-cs"/>
            </a:rPr>
            <a:t>Sarah Goodhew, Faculty Lead </a:t>
          </a:r>
          <a:endParaRPr lang="en-GB" sz="1100" i="0" kern="1200" dirty="0">
            <a:solidFill>
              <a:sysClr val="window" lastClr="FFFFFF"/>
            </a:solidFill>
            <a:latin typeface="Arial"/>
            <a:ea typeface="+mn-ea"/>
            <a:cs typeface="+mn-cs"/>
          </a:endParaRPr>
        </a:p>
      </dsp:txBody>
      <dsp:txXfrm>
        <a:off x="3046747" y="948423"/>
        <a:ext cx="1332555" cy="666277"/>
      </dsp:txXfrm>
    </dsp:sp>
    <dsp:sp modelId="{545436EB-F528-409D-B9EC-04353A4A9F83}">
      <dsp:nvSpPr>
        <dsp:cNvPr id="0" name=""/>
        <dsp:cNvSpPr/>
      </dsp:nvSpPr>
      <dsp:spPr>
        <a:xfrm>
          <a:off x="1383898" y="1894537"/>
          <a:ext cx="1433469" cy="678730"/>
        </a:xfrm>
        <a:prstGeom prst="rect">
          <a:avLst/>
        </a:prstGeom>
        <a:solidFill>
          <a:srgbClr val="A0005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Arial"/>
              <a:ea typeface="+mn-ea"/>
              <a:cs typeface="+mn-cs"/>
            </a:rPr>
            <a:t>Sandie Skinner, Project Manager (p/t)</a:t>
          </a:r>
          <a:endParaRPr lang="en-GB" sz="1100" kern="1200" dirty="0">
            <a:solidFill>
              <a:sysClr val="window" lastClr="FFFFFF"/>
            </a:solidFill>
            <a:latin typeface="Arial"/>
            <a:ea typeface="+mn-ea"/>
            <a:cs typeface="+mn-cs"/>
          </a:endParaRPr>
        </a:p>
      </dsp:txBody>
      <dsp:txXfrm>
        <a:off x="1383898" y="1894537"/>
        <a:ext cx="1433469" cy="678730"/>
      </dsp:txXfrm>
    </dsp:sp>
    <dsp:sp modelId="{86B192D7-284F-41D2-BDBD-524FF4B42665}">
      <dsp:nvSpPr>
        <dsp:cNvPr id="0" name=""/>
        <dsp:cNvSpPr/>
      </dsp:nvSpPr>
      <dsp:spPr>
        <a:xfrm>
          <a:off x="1742265" y="2853104"/>
          <a:ext cx="1332555" cy="666277"/>
        </a:xfrm>
        <a:prstGeom prst="rect">
          <a:avLst/>
        </a:prstGeom>
        <a:solidFill>
          <a:srgbClr val="A0005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i="0" kern="1200" dirty="0">
              <a:solidFill>
                <a:sysClr val="window" lastClr="FFFFFF"/>
              </a:solidFill>
              <a:latin typeface="Arial"/>
              <a:ea typeface="+mn-ea"/>
              <a:cs typeface="+mn-cs"/>
            </a:rPr>
            <a:t>Tina McGrath, Project Support Officer (p/t)</a:t>
          </a:r>
          <a:endParaRPr lang="en-GB" sz="1100" i="0" kern="1200" dirty="0">
            <a:solidFill>
              <a:sysClr val="window" lastClr="FFFFFF"/>
            </a:solidFill>
            <a:latin typeface="Arial"/>
            <a:ea typeface="+mn-ea"/>
            <a:cs typeface="+mn-cs"/>
          </a:endParaRPr>
        </a:p>
      </dsp:txBody>
      <dsp:txXfrm>
        <a:off x="1742265" y="2853104"/>
        <a:ext cx="1332555" cy="666277"/>
      </dsp:txXfrm>
    </dsp:sp>
    <dsp:sp modelId="{83C00AFA-7814-4AC6-9FED-CCEC4C3C5489}">
      <dsp:nvSpPr>
        <dsp:cNvPr id="0" name=""/>
        <dsp:cNvSpPr/>
      </dsp:nvSpPr>
      <dsp:spPr>
        <a:xfrm>
          <a:off x="1742265" y="3799219"/>
          <a:ext cx="1332555" cy="666277"/>
        </a:xfrm>
        <a:prstGeom prst="rect">
          <a:avLst/>
        </a:prstGeom>
        <a:solidFill>
          <a:srgbClr val="A00054"/>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buNone/>
          </a:pPr>
          <a:r>
            <a:rPr lang="en-US" sz="1100" b="0" i="0" kern="1200" dirty="0">
              <a:solidFill>
                <a:sysClr val="window" lastClr="FFFFFF"/>
              </a:solidFill>
              <a:latin typeface="Arial"/>
              <a:ea typeface="+mn-ea"/>
              <a:cs typeface="+mn-cs"/>
            </a:rPr>
            <a:t>Kate Cheer,</a:t>
          </a:r>
        </a:p>
        <a:p>
          <a:pPr lvl="0" algn="ctr" defTabSz="488950" rtl="0">
            <a:lnSpc>
              <a:spcPct val="90000"/>
            </a:lnSpc>
            <a:spcBef>
              <a:spcPct val="0"/>
            </a:spcBef>
            <a:spcAft>
              <a:spcPct val="35000"/>
            </a:spcAft>
            <a:buNone/>
          </a:pPr>
          <a:r>
            <a:rPr lang="en-US" sz="1100" b="0" i="0" kern="1200" dirty="0">
              <a:solidFill>
                <a:sysClr val="window" lastClr="FFFFFF"/>
              </a:solidFill>
              <a:latin typeface="Arial"/>
              <a:ea typeface="+mn-ea"/>
              <a:cs typeface="+mn-cs"/>
            </a:rPr>
            <a:t>Administrator Support </a:t>
          </a:r>
          <a:endParaRPr lang="en-GB" sz="1100" b="0" i="0" kern="1200" dirty="0">
            <a:solidFill>
              <a:sysClr val="window" lastClr="FFFFFF"/>
            </a:solidFill>
            <a:latin typeface="Arial"/>
            <a:ea typeface="+mn-ea"/>
            <a:cs typeface="+mn-cs"/>
          </a:endParaRPr>
        </a:p>
      </dsp:txBody>
      <dsp:txXfrm>
        <a:off x="1742265" y="3799219"/>
        <a:ext cx="1332555" cy="666277"/>
      </dsp:txXfrm>
    </dsp:sp>
    <dsp:sp modelId="{5516972E-BDEE-4672-842B-0CB27BEBF84F}">
      <dsp:nvSpPr>
        <dsp:cNvPr id="0" name=""/>
        <dsp:cNvSpPr/>
      </dsp:nvSpPr>
      <dsp:spPr>
        <a:xfrm>
          <a:off x="3097204" y="1894537"/>
          <a:ext cx="1332555" cy="666277"/>
        </a:xfrm>
        <a:prstGeom prst="rect">
          <a:avLst/>
        </a:prstGeom>
        <a:solidFill>
          <a:srgbClr val="003893"/>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b="0" i="1" kern="1200" dirty="0">
              <a:solidFill>
                <a:sysClr val="window" lastClr="FFFFFF"/>
              </a:solidFill>
              <a:latin typeface="Arial"/>
              <a:ea typeface="+mn-ea"/>
              <a:cs typeface="+mn-cs"/>
            </a:rPr>
            <a:t>Emmie Baker-Larner, </a:t>
          </a:r>
        </a:p>
        <a:p>
          <a:pPr lvl="0" algn="ctr" defTabSz="488950">
            <a:lnSpc>
              <a:spcPct val="90000"/>
            </a:lnSpc>
            <a:spcBef>
              <a:spcPct val="0"/>
            </a:spcBef>
            <a:spcAft>
              <a:spcPct val="35000"/>
            </a:spcAft>
            <a:buNone/>
          </a:pPr>
          <a:r>
            <a:rPr lang="en-US" sz="1100" b="0" i="1" kern="1200" dirty="0">
              <a:solidFill>
                <a:sysClr val="window" lastClr="FFFFFF"/>
              </a:solidFill>
              <a:latin typeface="Arial"/>
              <a:ea typeface="+mn-ea"/>
              <a:cs typeface="+mn-cs"/>
            </a:rPr>
            <a:t>Project Manager</a:t>
          </a:r>
          <a:endParaRPr lang="en-GB" sz="1100" b="0" i="1" kern="1200" dirty="0">
            <a:solidFill>
              <a:sysClr val="window" lastClr="FFFFFF"/>
            </a:solidFill>
            <a:latin typeface="Arial"/>
            <a:ea typeface="+mn-ea"/>
            <a:cs typeface="+mn-cs"/>
          </a:endParaRPr>
        </a:p>
      </dsp:txBody>
      <dsp:txXfrm>
        <a:off x="3097204" y="1894537"/>
        <a:ext cx="1332555" cy="666277"/>
      </dsp:txXfrm>
    </dsp:sp>
    <dsp:sp modelId="{F1FBC6EC-7D7A-4F9C-A402-35E4764C72DA}">
      <dsp:nvSpPr>
        <dsp:cNvPr id="0" name=""/>
        <dsp:cNvSpPr/>
      </dsp:nvSpPr>
      <dsp:spPr>
        <a:xfrm>
          <a:off x="4709597" y="1894537"/>
          <a:ext cx="1332555" cy="666277"/>
        </a:xfrm>
        <a:prstGeom prst="rect">
          <a:avLst/>
        </a:prstGeom>
        <a:solidFill>
          <a:srgbClr val="003893"/>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b="0" i="1" kern="1200" dirty="0">
              <a:solidFill>
                <a:sysClr val="window" lastClr="FFFFFF"/>
              </a:solidFill>
              <a:latin typeface="Arial"/>
              <a:ea typeface="+mn-ea"/>
              <a:cs typeface="+mn-cs"/>
            </a:rPr>
            <a:t>Heather Nisbet,</a:t>
          </a:r>
        </a:p>
        <a:p>
          <a:pPr lvl="0" algn="ctr" defTabSz="488950">
            <a:lnSpc>
              <a:spcPct val="90000"/>
            </a:lnSpc>
            <a:spcBef>
              <a:spcPct val="0"/>
            </a:spcBef>
            <a:spcAft>
              <a:spcPct val="35000"/>
            </a:spcAft>
            <a:buNone/>
          </a:pPr>
          <a:r>
            <a:rPr lang="en-US" sz="1100" b="0" i="1" kern="1200" dirty="0">
              <a:solidFill>
                <a:sysClr val="window" lastClr="FFFFFF"/>
              </a:solidFill>
              <a:latin typeface="Arial"/>
              <a:ea typeface="+mn-ea"/>
              <a:cs typeface="+mn-cs"/>
            </a:rPr>
            <a:t>Supervision and Assessment Lead</a:t>
          </a:r>
          <a:endParaRPr lang="en-GB" sz="1100" b="0" i="1" kern="1200" dirty="0">
            <a:solidFill>
              <a:sysClr val="window" lastClr="FFFFFF"/>
            </a:solidFill>
            <a:latin typeface="Arial"/>
            <a:ea typeface="+mn-ea"/>
            <a:cs typeface="+mn-cs"/>
          </a:endParaRPr>
        </a:p>
      </dsp:txBody>
      <dsp:txXfrm>
        <a:off x="4709597" y="1894537"/>
        <a:ext cx="1332555" cy="6662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CD5F0-8047-432B-9A2F-4D64EDCF82D0}">
      <dsp:nvSpPr>
        <dsp:cNvPr id="0" name=""/>
        <dsp:cNvSpPr/>
      </dsp:nvSpPr>
      <dsp:spPr>
        <a:xfrm>
          <a:off x="0" y="228644"/>
          <a:ext cx="6692813" cy="68445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Support and Supervision</a:t>
          </a:r>
          <a:endParaRPr lang="en-US" sz="1800" kern="1200"/>
        </a:p>
      </dsp:txBody>
      <dsp:txXfrm>
        <a:off x="33412" y="262056"/>
        <a:ext cx="6625989" cy="617626"/>
      </dsp:txXfrm>
    </dsp:sp>
    <dsp:sp modelId="{70F46EB4-A1EE-484C-940C-FA51BA52E4EA}">
      <dsp:nvSpPr>
        <dsp:cNvPr id="0" name=""/>
        <dsp:cNvSpPr/>
      </dsp:nvSpPr>
      <dsp:spPr>
        <a:xfrm>
          <a:off x="0" y="964934"/>
          <a:ext cx="6692813" cy="684450"/>
        </a:xfrm>
        <a:prstGeom prst="roundRect">
          <a:avLst/>
        </a:prstGeom>
        <a:gradFill rotWithShape="0">
          <a:gsLst>
            <a:gs pos="0">
              <a:schemeClr val="accent2">
                <a:hueOff val="-3875409"/>
                <a:satOff val="4468"/>
                <a:lumOff val="1490"/>
                <a:alphaOff val="0"/>
                <a:tint val="96000"/>
                <a:lumMod val="100000"/>
              </a:schemeClr>
            </a:gs>
            <a:gs pos="78000">
              <a:schemeClr val="accent2">
                <a:hueOff val="-3875409"/>
                <a:satOff val="4468"/>
                <a:lumOff val="149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Access to role specific training and development</a:t>
          </a:r>
          <a:endParaRPr lang="en-US" sz="1800" kern="1200"/>
        </a:p>
      </dsp:txBody>
      <dsp:txXfrm>
        <a:off x="33412" y="998346"/>
        <a:ext cx="6625989" cy="617626"/>
      </dsp:txXfrm>
    </dsp:sp>
    <dsp:sp modelId="{008E3D5A-D0B1-4EAD-8423-C636034BBA25}">
      <dsp:nvSpPr>
        <dsp:cNvPr id="0" name=""/>
        <dsp:cNvSpPr/>
      </dsp:nvSpPr>
      <dsp:spPr>
        <a:xfrm>
          <a:off x="0" y="1701224"/>
          <a:ext cx="6692813" cy="684450"/>
        </a:xfrm>
        <a:prstGeom prst="roundRect">
          <a:avLst/>
        </a:prstGeom>
        <a:gradFill rotWithShape="0">
          <a:gsLst>
            <a:gs pos="0">
              <a:schemeClr val="accent2">
                <a:hueOff val="-7750819"/>
                <a:satOff val="8935"/>
                <a:lumOff val="2980"/>
                <a:alphaOff val="0"/>
                <a:tint val="96000"/>
                <a:lumMod val="100000"/>
              </a:schemeClr>
            </a:gs>
            <a:gs pos="78000">
              <a:schemeClr val="accent2">
                <a:hueOff val="-7750819"/>
                <a:satOff val="8935"/>
                <a:lumOff val="298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A policy for advanced Clinical practitioners</a:t>
          </a:r>
          <a:endParaRPr lang="en-US" sz="1800" kern="1200" dirty="0"/>
        </a:p>
      </dsp:txBody>
      <dsp:txXfrm>
        <a:off x="33412" y="1734636"/>
        <a:ext cx="6625989" cy="617626"/>
      </dsp:txXfrm>
    </dsp:sp>
    <dsp:sp modelId="{2D55838A-06FD-45D0-B76B-E1FD44B9060F}">
      <dsp:nvSpPr>
        <dsp:cNvPr id="0" name=""/>
        <dsp:cNvSpPr/>
      </dsp:nvSpPr>
      <dsp:spPr>
        <a:xfrm>
          <a:off x="0" y="2437515"/>
          <a:ext cx="6692813" cy="684450"/>
        </a:xfrm>
        <a:prstGeom prst="roundRect">
          <a:avLst/>
        </a:prstGeom>
        <a:gradFill rotWithShape="0">
          <a:gsLst>
            <a:gs pos="0">
              <a:schemeClr val="accent2">
                <a:hueOff val="-11626229"/>
                <a:satOff val="13403"/>
                <a:lumOff val="4470"/>
                <a:alphaOff val="0"/>
                <a:tint val="96000"/>
                <a:lumMod val="100000"/>
              </a:schemeClr>
            </a:gs>
            <a:gs pos="78000">
              <a:schemeClr val="accent2">
                <a:hueOff val="-11626229"/>
                <a:satOff val="13403"/>
                <a:lumOff val="447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dirty="0"/>
            <a:t>There is an ACP lead at Organisational ,PCN or hub level, </a:t>
          </a:r>
          <a:endParaRPr lang="en-US" sz="1800" kern="1200" dirty="0"/>
        </a:p>
      </dsp:txBody>
      <dsp:txXfrm>
        <a:off x="33412" y="2470927"/>
        <a:ext cx="6625989" cy="617626"/>
      </dsp:txXfrm>
    </dsp:sp>
    <dsp:sp modelId="{DD2310A9-57C1-4BAC-B6A3-D7A9A4D07176}">
      <dsp:nvSpPr>
        <dsp:cNvPr id="0" name=""/>
        <dsp:cNvSpPr/>
      </dsp:nvSpPr>
      <dsp:spPr>
        <a:xfrm>
          <a:off x="0" y="3173805"/>
          <a:ext cx="6692813" cy="684450"/>
        </a:xfrm>
        <a:prstGeom prst="roundRect">
          <a:avLst/>
        </a:prstGeom>
        <a:gradFill rotWithShape="0">
          <a:gsLst>
            <a:gs pos="0">
              <a:schemeClr val="accent2">
                <a:hueOff val="-15501638"/>
                <a:satOff val="17870"/>
                <a:lumOff val="5960"/>
                <a:alphaOff val="0"/>
                <a:tint val="96000"/>
                <a:lumMod val="100000"/>
              </a:schemeClr>
            </a:gs>
            <a:gs pos="78000">
              <a:schemeClr val="accent2">
                <a:hueOff val="-15501638"/>
                <a:satOff val="17870"/>
                <a:lumOff val="596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Active discussion is occurring at board level of the ACP agenda </a:t>
          </a:r>
          <a:endParaRPr lang="en-US" sz="1800" kern="1200"/>
        </a:p>
      </dsp:txBody>
      <dsp:txXfrm>
        <a:off x="33412" y="3207217"/>
        <a:ext cx="6625989" cy="617626"/>
      </dsp:txXfrm>
    </dsp:sp>
    <dsp:sp modelId="{5F46D7DF-B753-42A9-BC90-57A3A1E14F44}">
      <dsp:nvSpPr>
        <dsp:cNvPr id="0" name=""/>
        <dsp:cNvSpPr/>
      </dsp:nvSpPr>
      <dsp:spPr>
        <a:xfrm>
          <a:off x="0" y="3910095"/>
          <a:ext cx="6692813" cy="684450"/>
        </a:xfrm>
        <a:prstGeom prst="roundRect">
          <a:avLst/>
        </a:prstGeom>
        <a:gradFill rotWithShape="0">
          <a:gsLst>
            <a:gs pos="0">
              <a:schemeClr val="accent2">
                <a:hueOff val="-19377047"/>
                <a:satOff val="22338"/>
                <a:lumOff val="7450"/>
                <a:alphaOff val="0"/>
                <a:tint val="96000"/>
                <a:lumMod val="100000"/>
              </a:schemeClr>
            </a:gs>
            <a:gs pos="78000">
              <a:schemeClr val="accent2">
                <a:hueOff val="-19377047"/>
                <a:satOff val="22338"/>
                <a:lumOff val="745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GB" sz="1800" kern="1200"/>
            <a:t>Individuals are being supported in regular attendance at forums off multi-professional advanced clinical practitioners.</a:t>
          </a:r>
          <a:endParaRPr lang="en-US" sz="1800" kern="1200"/>
        </a:p>
      </dsp:txBody>
      <dsp:txXfrm>
        <a:off x="33412" y="3943507"/>
        <a:ext cx="6625989" cy="61762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BFBCF6-1487-447B-9095-43C1ECDA13D8}" type="datetimeFigureOut">
              <a:rPr lang="en-GB" smtClean="0"/>
              <a:t>17/02/2021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596887-EC65-4435-9ADB-2EDC7F3BA70C}" type="slidenum">
              <a:rPr lang="en-GB" smtClean="0"/>
              <a:t>‹#›</a:t>
            </a:fld>
            <a:endParaRPr lang="en-GB"/>
          </a:p>
        </p:txBody>
      </p:sp>
    </p:spTree>
    <p:extLst>
      <p:ext uri="{BB962C8B-B14F-4D97-AF65-F5344CB8AC3E}">
        <p14:creationId xmlns:p14="http://schemas.microsoft.com/office/powerpoint/2010/main" val="397917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self</a:t>
            </a:r>
          </a:p>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1</a:t>
            </a:fld>
            <a:endParaRPr lang="en-GB"/>
          </a:p>
        </p:txBody>
      </p:sp>
    </p:spTree>
    <p:extLst>
      <p:ext uri="{BB962C8B-B14F-4D97-AF65-F5344CB8AC3E}">
        <p14:creationId xmlns:p14="http://schemas.microsoft.com/office/powerpoint/2010/main" val="442454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190F-C66B-4280-BE0C-D4ECB1DFCB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766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CF471BE-4E58-429E-AD13-7EF76BC9FD4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 xmlns:a16="http://schemas.microsoft.com/office/drawing/2014/main" id="{18908C5C-E437-46E4-AC5C-C6EF037E49D0}"/>
              </a:ext>
            </a:extLst>
          </p:cNvPr>
          <p:cNvSpPr>
            <a:spLocks noGrp="1"/>
          </p:cNvSpPr>
          <p:nvPr>
            <p:ph type="body" sz="quarter" idx="3"/>
          </p:nvPr>
        </p:nvSpPr>
        <p:spPr/>
        <p:txBody>
          <a:bodyPr/>
          <a:lstStyle/>
          <a:p>
            <a:endParaRPr lang="en-GB" b="0" dirty="0"/>
          </a:p>
        </p:txBody>
      </p:sp>
    </p:spTree>
    <p:extLst>
      <p:ext uri="{BB962C8B-B14F-4D97-AF65-F5344CB8AC3E}">
        <p14:creationId xmlns:p14="http://schemas.microsoft.com/office/powerpoint/2010/main" val="213205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67190F-C66B-4280-BE0C-D4ECB1DFCB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305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 xmlns:a16="http://schemas.microsoft.com/office/drawing/2014/main" id="{6DC3AACE-5E51-4005-8E98-82CAABD96C80}"/>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73020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53</a:t>
            </a:fld>
            <a:endParaRPr lang="en-GB"/>
          </a:p>
        </p:txBody>
      </p:sp>
    </p:spTree>
    <p:extLst>
      <p:ext uri="{BB962C8B-B14F-4D97-AF65-F5344CB8AC3E}">
        <p14:creationId xmlns:p14="http://schemas.microsoft.com/office/powerpoint/2010/main" val="2057903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54</a:t>
            </a:fld>
            <a:endParaRPr lang="en-GB"/>
          </a:p>
        </p:txBody>
      </p:sp>
    </p:spTree>
    <p:extLst>
      <p:ext uri="{BB962C8B-B14F-4D97-AF65-F5344CB8AC3E}">
        <p14:creationId xmlns:p14="http://schemas.microsoft.com/office/powerpoint/2010/main" val="205790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55</a:t>
            </a:fld>
            <a:endParaRPr lang="en-GB"/>
          </a:p>
        </p:txBody>
      </p:sp>
    </p:spTree>
    <p:extLst>
      <p:ext uri="{BB962C8B-B14F-4D97-AF65-F5344CB8AC3E}">
        <p14:creationId xmlns:p14="http://schemas.microsoft.com/office/powerpoint/2010/main" val="205790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57</a:t>
            </a:fld>
            <a:endParaRPr lang="en-GB"/>
          </a:p>
        </p:txBody>
      </p:sp>
    </p:spTree>
    <p:extLst>
      <p:ext uri="{BB962C8B-B14F-4D97-AF65-F5344CB8AC3E}">
        <p14:creationId xmlns:p14="http://schemas.microsoft.com/office/powerpoint/2010/main" val="205790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58</a:t>
            </a:fld>
            <a:endParaRPr lang="en-GB"/>
          </a:p>
        </p:txBody>
      </p:sp>
    </p:spTree>
    <p:extLst>
      <p:ext uri="{BB962C8B-B14F-4D97-AF65-F5344CB8AC3E}">
        <p14:creationId xmlns:p14="http://schemas.microsoft.com/office/powerpoint/2010/main" val="205790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2</a:t>
            </a:fld>
            <a:endParaRPr lang="en-GB"/>
          </a:p>
        </p:txBody>
      </p:sp>
    </p:spTree>
    <p:extLst>
      <p:ext uri="{BB962C8B-B14F-4D97-AF65-F5344CB8AC3E}">
        <p14:creationId xmlns:p14="http://schemas.microsoft.com/office/powerpoint/2010/main" val="364229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3596887-EC65-4435-9ADB-2EDC7F3BA70C}" type="slidenum">
              <a:rPr lang="en-GB" smtClean="0"/>
              <a:t>3</a:t>
            </a:fld>
            <a:endParaRPr lang="en-GB"/>
          </a:p>
        </p:txBody>
      </p:sp>
    </p:spTree>
    <p:extLst>
      <p:ext uri="{BB962C8B-B14F-4D97-AF65-F5344CB8AC3E}">
        <p14:creationId xmlns:p14="http://schemas.microsoft.com/office/powerpoint/2010/main" val="3642387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485515" rtl="0" eaLnBrk="1" fontAlgn="auto" latinLnBrk="0" hangingPunct="1">
              <a:lnSpc>
                <a:spcPct val="100000"/>
              </a:lnSpc>
              <a:spcBef>
                <a:spcPts val="0"/>
              </a:spcBef>
              <a:spcAft>
                <a:spcPts val="0"/>
              </a:spcAft>
              <a:buClrTx/>
              <a:buSzTx/>
              <a:buFontTx/>
              <a:buNone/>
              <a:tabLst/>
              <a:defRPr/>
            </a:pPr>
            <a:fld id="{EC6E37FE-D444-4003-961E-76B5AE1356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15"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 xmlns:a16="http://schemas.microsoft.com/office/drawing/2014/main" id="{8653FE64-C3EC-40E6-8358-B969DEDB579E}"/>
              </a:ext>
            </a:extLst>
          </p:cNvPr>
          <p:cNvSpPr>
            <a:spLocks noGrp="1"/>
          </p:cNvSpPr>
          <p:nvPr>
            <p:ph type="body" sz="quarter" idx="3"/>
          </p:nvPr>
        </p:nvSpPr>
        <p:spPr/>
        <p:txBody>
          <a:bodyPr/>
          <a:lstStyle/>
          <a:p>
            <a:endParaRPr lang="en-GB" b="0" dirty="0"/>
          </a:p>
        </p:txBody>
      </p:sp>
    </p:spTree>
    <p:extLst>
      <p:ext uri="{BB962C8B-B14F-4D97-AF65-F5344CB8AC3E}">
        <p14:creationId xmlns:p14="http://schemas.microsoft.com/office/powerpoint/2010/main" val="67732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C6E37FE-D444-4003-961E-76B5AE1356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643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C6E37FE-D444-4003-961E-76B5AE1356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08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1029"/>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85515" rtl="0" eaLnBrk="1" fontAlgn="auto" latinLnBrk="0" hangingPunct="1">
              <a:lnSpc>
                <a:spcPct val="100000"/>
              </a:lnSpc>
              <a:spcBef>
                <a:spcPts val="0"/>
              </a:spcBef>
              <a:spcAft>
                <a:spcPts val="0"/>
              </a:spcAft>
              <a:buClrTx/>
              <a:buSzTx/>
              <a:buFontTx/>
              <a:buNone/>
              <a:tabLst/>
              <a:defRPr/>
            </a:pPr>
            <a:fld id="{EC6E37FE-D444-4003-961E-76B5AE13561A}"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5515"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92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ECF471BE-4E58-429E-AD13-7EF76BC9FD4C}"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 xmlns:a16="http://schemas.microsoft.com/office/drawing/2014/main" id="{86E6C9E0-3D12-42EC-8F80-F4AD73127789}"/>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44023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DB0B3131-83C0-9847-95A8-B83A12FBB63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 xmlns:a16="http://schemas.microsoft.com/office/drawing/2014/main" id="{F06FCEC5-A6E3-4CEA-8253-A86A625F4BE3}"/>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712978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2A27A-6020-4B7E-B7A5-16847CA2B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0418D1CB-5D76-4FDD-A510-7DB59DA2C6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034BC126-0F99-4D4F-B28F-D2562DD3D2F5}"/>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5" name="Footer Placeholder 4">
            <a:extLst>
              <a:ext uri="{FF2B5EF4-FFF2-40B4-BE49-F238E27FC236}">
                <a16:creationId xmlns="" xmlns:a16="http://schemas.microsoft.com/office/drawing/2014/main" id="{BA944C1E-0B24-4178-AD1E-4FA162125E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5170DE1-8564-4DA2-BD4F-FAFD5E058D89}"/>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317311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9F986B-A23D-4A6E-8095-15C04FE5AC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B00B5462-8113-47B7-A88F-30138A8B9E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D97BEB27-C464-47B7-9FC7-324F73ECC115}"/>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5" name="Footer Placeholder 4">
            <a:extLst>
              <a:ext uri="{FF2B5EF4-FFF2-40B4-BE49-F238E27FC236}">
                <a16:creationId xmlns="" xmlns:a16="http://schemas.microsoft.com/office/drawing/2014/main" id="{1C1C85F2-3279-469D-BB69-9DEEBD08E7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58D7E585-7078-4D4F-9CFE-F596C28E85D6}"/>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128973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8363EEE-B1EF-4ED2-BFEE-2C1B6A662E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5E77882-2BDB-4C20-83DB-E51E177B17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55812D9-58D3-4285-8BB5-2CDFB5A15107}"/>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5" name="Footer Placeholder 4">
            <a:extLst>
              <a:ext uri="{FF2B5EF4-FFF2-40B4-BE49-F238E27FC236}">
                <a16:creationId xmlns="" xmlns:a16="http://schemas.microsoft.com/office/drawing/2014/main" id="{C89D902F-9FDD-4EF7-BE47-01E3FA2BEA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CE60BD13-E3F3-4AB4-AD2F-7C3EC6743AF0}"/>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3248380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177927"/>
            <a:ext cx="10363200" cy="679449"/>
          </a:xfrm>
          <a:prstGeom prst="rect">
            <a:avLst/>
          </a:prstGeom>
        </p:spPr>
        <p:txBody>
          <a:bodyPr/>
          <a:lstStyle>
            <a:lvl1pPr algn="l">
              <a:defRPr sz="3600" b="1" baseline="0">
                <a:solidFill>
                  <a:srgbClr val="A00054"/>
                </a:solidFill>
              </a:defRPr>
            </a:lvl1pPr>
          </a:lstStyle>
          <a:p>
            <a:r>
              <a:rPr lang="en-US"/>
              <a:t>Slide title – Arial, 36, Bold</a:t>
            </a:r>
          </a:p>
        </p:txBody>
      </p:sp>
      <p:sp>
        <p:nvSpPr>
          <p:cNvPr id="10" name="Text Placeholder 7"/>
          <p:cNvSpPr>
            <a:spLocks noGrp="1"/>
          </p:cNvSpPr>
          <p:nvPr>
            <p:ph type="body" sz="quarter" idx="13" hasCustomPrompt="1"/>
          </p:nvPr>
        </p:nvSpPr>
        <p:spPr>
          <a:xfrm>
            <a:off x="609601"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 Body text – Arial, 24</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6014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1288" y="-8468"/>
            <a:ext cx="12228421"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35907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933139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4041863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02060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151129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958779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56369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6850E8-3D32-4A1E-802B-F0D77AB3CC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671E152E-3F9D-47A4-A4CB-018041B0F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382FFBD2-3EE0-45B4-A51A-D7CF06048479}"/>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5" name="Footer Placeholder 4">
            <a:extLst>
              <a:ext uri="{FF2B5EF4-FFF2-40B4-BE49-F238E27FC236}">
                <a16:creationId xmlns="" xmlns:a16="http://schemas.microsoft.com/office/drawing/2014/main" id="{3BE12F63-9CA6-4B79-A48A-42351C7106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28E33AA-54B2-4D3C-AC8E-57699B4956B6}"/>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3203749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669101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386832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1600686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805875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838308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
        <p:nvSpPr>
          <p:cNvPr id="24" name="TextBox 23"/>
          <p:cNvSpPr txBox="1"/>
          <p:nvPr/>
        </p:nvSpPr>
        <p:spPr>
          <a:xfrm>
            <a:off x="643615" y="790378"/>
            <a:ext cx="609759"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
        <p:nvSpPr>
          <p:cNvPr id="25" name="TextBox 24"/>
          <p:cNvSpPr txBox="1"/>
          <p:nvPr/>
        </p:nvSpPr>
        <p:spPr>
          <a:xfrm>
            <a:off x="8996933" y="2886556"/>
            <a:ext cx="609759" cy="584776"/>
          </a:xfrm>
          <a:prstGeom prst="rect">
            <a:avLst/>
          </a:prstGeom>
        </p:spPr>
        <p:txBody>
          <a:bodyPr vert="horz" lIns="91440" tIns="45720" rIns="91440" bIns="45720" rtlCol="0" anchor="ctr">
            <a:noAutofit/>
          </a:bodyPr>
          <a:lstStyle/>
          <a:p>
            <a:pPr defTabSz="457200"/>
            <a:r>
              <a:rPr lang="en-US" sz="8000" dirty="0">
                <a:ln w="3175" cmpd="sng">
                  <a:noFill/>
                </a:ln>
                <a:solidFill>
                  <a:srgbClr val="F496CB"/>
                </a:solidFill>
                <a:latin typeface="Arial"/>
              </a:rPr>
              <a:t>”</a:t>
            </a:r>
          </a:p>
        </p:txBody>
      </p:sp>
    </p:spTree>
    <p:extLst>
      <p:ext uri="{BB962C8B-B14F-4D97-AF65-F5344CB8AC3E}">
        <p14:creationId xmlns:p14="http://schemas.microsoft.com/office/powerpoint/2010/main" val="239967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206521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491746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51BFB-FE85-408F-8FEC-7C1E90FB24B6}" type="datetimeFigureOut">
              <a:rPr lang="en-GB" smtClean="0">
                <a:solidFill>
                  <a:prstClr val="black">
                    <a:tint val="75000"/>
                  </a:prstClr>
                </a:solidFill>
              </a:rPr>
              <a:pPr/>
              <a:t>17/02/2021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F072746-4AA7-4E96-BD04-F93924F076D5}" type="slidenum">
              <a:rPr lang="en-GB" smtClean="0">
                <a:solidFill>
                  <a:srgbClr val="F496CB">
                    <a:lumMod val="75000"/>
                  </a:srgbClr>
                </a:solidFill>
              </a:rPr>
              <a:pPr/>
              <a:t>‹#›</a:t>
            </a:fld>
            <a:endParaRPr lang="en-GB">
              <a:solidFill>
                <a:srgbClr val="F496CB">
                  <a:lumMod val="75000"/>
                </a:srgbClr>
              </a:solidFill>
            </a:endParaRPr>
          </a:p>
        </p:txBody>
      </p:sp>
    </p:spTree>
    <p:extLst>
      <p:ext uri="{BB962C8B-B14F-4D97-AF65-F5344CB8AC3E}">
        <p14:creationId xmlns:p14="http://schemas.microsoft.com/office/powerpoint/2010/main" val="272842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3F42CB-891E-4C9C-9860-7311E1EF1F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52B65959-ACF0-4584-96AC-31D25EB1A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B99E665-1607-4E4E-ACB2-BD0EC94B03D0}"/>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5" name="Footer Placeholder 4">
            <a:extLst>
              <a:ext uri="{FF2B5EF4-FFF2-40B4-BE49-F238E27FC236}">
                <a16:creationId xmlns="" xmlns:a16="http://schemas.microsoft.com/office/drawing/2014/main" id="{1205E456-83DB-4E39-9551-B55236B72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5EF9BEC-2042-4439-95A7-26E914A1EC76}"/>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4280230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3FA11-F490-42A3-821C-F3D22BC6DB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5DE40A9D-0014-4F37-9A30-C31BC4D515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AA1FD991-FA12-46EC-B467-B194B409FE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B4A0FFF6-9598-4FA6-B5E6-3460FC21768E}"/>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6" name="Footer Placeholder 5">
            <a:extLst>
              <a:ext uri="{FF2B5EF4-FFF2-40B4-BE49-F238E27FC236}">
                <a16:creationId xmlns="" xmlns:a16="http://schemas.microsoft.com/office/drawing/2014/main" id="{DF27E691-EF1D-4F7C-9740-C5412C9DBA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D9A3E6C-F8DB-425C-B113-0A25E345B520}"/>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306528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2625AEF-206E-4EF6-B094-66670FC12B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588F235-43F3-4616-B6CD-561326B7DE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A4DA237-63F2-4C8D-9FA7-7F547C7ACD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3D925D18-1548-47A6-B40C-D0C64A491D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FEB9AF3-FCD7-4DB6-8B13-A8C5CF2822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52C0DBFB-100A-4698-8A25-0A6F773FB559}"/>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8" name="Footer Placeholder 7">
            <a:extLst>
              <a:ext uri="{FF2B5EF4-FFF2-40B4-BE49-F238E27FC236}">
                <a16:creationId xmlns="" xmlns:a16="http://schemas.microsoft.com/office/drawing/2014/main" id="{4525E085-1E06-4BC8-ACE7-614E61F016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20CE49BD-D5F4-4E52-9A72-69CDC13FD3C1}"/>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1513729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F59A89-6EB1-470C-AA4F-9EB91B33E0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6AA8A6E8-108A-42FB-B862-0E7DA5C86DE5}"/>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4" name="Footer Placeholder 3">
            <a:extLst>
              <a:ext uri="{FF2B5EF4-FFF2-40B4-BE49-F238E27FC236}">
                <a16:creationId xmlns="" xmlns:a16="http://schemas.microsoft.com/office/drawing/2014/main" id="{8360A90F-948E-48CD-A8B3-47CFFEC6DA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7DF9F681-3869-4C5E-A125-87E0540E279D}"/>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560548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45B3C7B-5034-4B58-BF2F-2C13133C2A3C}"/>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3" name="Footer Placeholder 2">
            <a:extLst>
              <a:ext uri="{FF2B5EF4-FFF2-40B4-BE49-F238E27FC236}">
                <a16:creationId xmlns="" xmlns:a16="http://schemas.microsoft.com/office/drawing/2014/main" id="{67F8BE2B-5B25-47A4-824D-651A09E182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2B7C4412-D400-4017-86D9-1669FECC0BAE}"/>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9789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97B2F0-B079-4F33-AF45-3E857DD3C2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AB795216-E4B5-49B3-AA56-3DD9602802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D42F997-3ACD-49BB-878B-0E725F2FDC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75B5896-0BFB-4C9E-A038-7D6983991A9B}"/>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6" name="Footer Placeholder 5">
            <a:extLst>
              <a:ext uri="{FF2B5EF4-FFF2-40B4-BE49-F238E27FC236}">
                <a16:creationId xmlns="" xmlns:a16="http://schemas.microsoft.com/office/drawing/2014/main" id="{3A0F38C2-3E86-4EEA-9313-D7B3E82A2B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2DC9E346-9225-49B4-92DC-8C41E6EB4B20}"/>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187438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D42F37-3C23-4AFE-95CD-8FA7B0AA3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A0468495-D9B3-47AF-A9E2-BF4EDDF49D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385F5AC1-C82F-4127-98BD-19FB07DE1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1C75AF6-CD8C-4171-966D-AA4575458298}"/>
              </a:ext>
            </a:extLst>
          </p:cNvPr>
          <p:cNvSpPr>
            <a:spLocks noGrp="1"/>
          </p:cNvSpPr>
          <p:nvPr>
            <p:ph type="dt" sz="half" idx="10"/>
          </p:nvPr>
        </p:nvSpPr>
        <p:spPr/>
        <p:txBody>
          <a:bodyPr/>
          <a:lstStyle/>
          <a:p>
            <a:fld id="{9FBE29C2-BDD8-42B4-AC7C-0D95BC7B7D52}" type="datetimeFigureOut">
              <a:rPr lang="en-GB" smtClean="0"/>
              <a:t>17/02/2021</a:t>
            </a:fld>
            <a:endParaRPr lang="en-GB"/>
          </a:p>
        </p:txBody>
      </p:sp>
      <p:sp>
        <p:nvSpPr>
          <p:cNvPr id="6" name="Footer Placeholder 5">
            <a:extLst>
              <a:ext uri="{FF2B5EF4-FFF2-40B4-BE49-F238E27FC236}">
                <a16:creationId xmlns="" xmlns:a16="http://schemas.microsoft.com/office/drawing/2014/main" id="{A8115EB5-BA56-46CB-959B-BCACE7B571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1FC0B4F-5F54-4FEC-A9FB-7CF0C7A5B0C3}"/>
              </a:ext>
            </a:extLst>
          </p:cNvPr>
          <p:cNvSpPr>
            <a:spLocks noGrp="1"/>
          </p:cNvSpPr>
          <p:nvPr>
            <p:ph type="sldNum" sz="quarter" idx="12"/>
          </p:nvPr>
        </p:nvSpPr>
        <p:spPr/>
        <p:txBody>
          <a:bodyPr/>
          <a:lstStyle/>
          <a:p>
            <a:fld id="{C9BE2D54-789D-4929-8FD5-FE2A8789C66D}" type="slidenum">
              <a:rPr lang="en-GB" smtClean="0"/>
              <a:t>‹#›</a:t>
            </a:fld>
            <a:endParaRPr lang="en-GB"/>
          </a:p>
        </p:txBody>
      </p:sp>
    </p:spTree>
    <p:extLst>
      <p:ext uri="{BB962C8B-B14F-4D97-AF65-F5344CB8AC3E}">
        <p14:creationId xmlns:p14="http://schemas.microsoft.com/office/powerpoint/2010/main" val="243103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A88A0C-BF73-4812-9B37-7C44EAA734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A9E118E1-2861-4581-AE7F-A4FF60B96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2CAEE2F8-4878-4E2F-8B38-1EB9439FC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E29C2-BDD8-42B4-AC7C-0D95BC7B7D52}" type="datetimeFigureOut">
              <a:rPr lang="en-GB" smtClean="0"/>
              <a:t>17/02/2021</a:t>
            </a:fld>
            <a:endParaRPr lang="en-GB"/>
          </a:p>
        </p:txBody>
      </p:sp>
      <p:sp>
        <p:nvSpPr>
          <p:cNvPr id="5" name="Footer Placeholder 4">
            <a:extLst>
              <a:ext uri="{FF2B5EF4-FFF2-40B4-BE49-F238E27FC236}">
                <a16:creationId xmlns="" xmlns:a16="http://schemas.microsoft.com/office/drawing/2014/main" id="{6FE6793E-8A2A-4D21-B556-63C32B9DF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7B2F77D4-EFF1-4B62-9036-6118C40DDF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E2D54-789D-4929-8FD5-FE2A8789C66D}" type="slidenum">
              <a:rPr lang="en-GB" smtClean="0"/>
              <a:t>‹#›</a:t>
            </a:fld>
            <a:endParaRPr lang="en-GB"/>
          </a:p>
        </p:txBody>
      </p:sp>
    </p:spTree>
    <p:extLst>
      <p:ext uri="{BB962C8B-B14F-4D97-AF65-F5344CB8AC3E}">
        <p14:creationId xmlns:p14="http://schemas.microsoft.com/office/powerpoint/2010/main" val="4164905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9" y="-8468"/>
            <a:ext cx="12228423"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12799" y="2160590"/>
            <a:ext cx="846361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7011" y="6041364"/>
            <a:ext cx="912176"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451BFB-FE85-408F-8FEC-7C1E90FB24B6}" type="datetimeFigureOut">
              <a:rPr lang="en-GB" smtClean="0">
                <a:solidFill>
                  <a:prstClr val="black">
                    <a:tint val="75000"/>
                  </a:prstClr>
                </a:solidFill>
              </a:rPr>
              <a:pPr defTabSz="457200"/>
              <a:t>17/02/2021</a:t>
            </a:fld>
            <a:endParaRPr lang="en-GB">
              <a:solidFill>
                <a:prstClr val="black">
                  <a:tint val="75000"/>
                </a:prstClr>
              </a:solidFill>
            </a:endParaRPr>
          </a:p>
        </p:txBody>
      </p:sp>
      <p:sp>
        <p:nvSpPr>
          <p:cNvPr id="5" name="Footer Placeholder 4"/>
          <p:cNvSpPr>
            <a:spLocks noGrp="1"/>
          </p:cNvSpPr>
          <p:nvPr>
            <p:ph type="ftr" sz="quarter" idx="3"/>
          </p:nvPr>
        </p:nvSpPr>
        <p:spPr>
          <a:xfrm>
            <a:off x="812799" y="6041364"/>
            <a:ext cx="616396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8592902" y="6041364"/>
            <a:ext cx="683517"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defTabSz="457200"/>
            <a:fld id="{3F072746-4AA7-4E96-BD04-F93924F076D5}" type="slidenum">
              <a:rPr lang="en-GB" smtClean="0">
                <a:solidFill>
                  <a:srgbClr val="F496CB">
                    <a:lumMod val="75000"/>
                  </a:srgbClr>
                </a:solidFill>
              </a:rPr>
              <a:pPr defTabSz="457200"/>
              <a:t>‹#›</a:t>
            </a:fld>
            <a:endParaRPr lang="en-GB">
              <a:solidFill>
                <a:srgbClr val="F496CB">
                  <a:lumMod val="75000"/>
                </a:srgbClr>
              </a:solidFill>
            </a:endParaRPr>
          </a:p>
        </p:txBody>
      </p:sp>
    </p:spTree>
    <p:extLst>
      <p:ext uri="{BB962C8B-B14F-4D97-AF65-F5344CB8AC3E}">
        <p14:creationId xmlns:p14="http://schemas.microsoft.com/office/powerpoint/2010/main" val="21739406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1.jpeg"/><Relationship Id="rId5" Type="http://schemas.openxmlformats.org/officeDocument/2006/relationships/diagramQuickStyle" Target="../diagrams/quickStyle1.xml"/><Relationship Id="rId10" Type="http://schemas.openxmlformats.org/officeDocument/2006/relationships/image" Target="../media/image20.jpeg"/><Relationship Id="rId4" Type="http://schemas.openxmlformats.org/officeDocument/2006/relationships/diagramLayout" Target="../diagrams/layout1.xml"/><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mailto:acpenquiries.se@hee.nhs.uk" TargetMode="External"/><Relationship Id="rId7" Type="http://schemas.openxmlformats.org/officeDocument/2006/relationships/hyperlink" Target="https://www.hee.nhs.uk/our-work/advanced-clinical-practice"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3.svg"/><Relationship Id="rId4" Type="http://schemas.openxmlformats.org/officeDocument/2006/relationships/image" Target="../media/image25.png"/><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cid:52D28A52-8AFE-488E-986D-26D74DAFC2C8-L0-001"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hyperlink" Target="http://www.hee.nhs.uk/"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scotland.gov.uk/" TargetMode="Externa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eastkent.traininghub@nhs.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8.jpe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hee.nhs.uk/our-work/advanced-clinical-practice/multi-professional-framework" TargetMode="External"/><Relationship Id="rId5" Type="http://schemas.openxmlformats.org/officeDocument/2006/relationships/image" Target="../media/image13.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hee.nhs.uk/our-work/advanced-clinical-practice" TargetMode="External"/><Relationship Id="rId5" Type="http://schemas.openxmlformats.org/officeDocument/2006/relationships/image" Target="../media/image16.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ED85EC6B-9750-4356-8031-27FB46CC1C71}"/>
              </a:ext>
            </a:extLst>
          </p:cNvPr>
          <p:cNvSpPr>
            <a:spLocks noGrp="1"/>
          </p:cNvSpPr>
          <p:nvPr>
            <p:ph type="ctrTitle"/>
          </p:nvPr>
        </p:nvSpPr>
        <p:spPr>
          <a:xfrm>
            <a:off x="5614876" y="1252133"/>
            <a:ext cx="5453674" cy="1454051"/>
          </a:xfrm>
        </p:spPr>
        <p:txBody>
          <a:bodyPr vert="horz" lIns="91440" tIns="45720" rIns="91440" bIns="45720" rtlCol="0" anchor="ctr">
            <a:normAutofit/>
          </a:bodyPr>
          <a:lstStyle/>
          <a:p>
            <a:r>
              <a:rPr lang="en-GB" sz="4800" b="1" dirty="0">
                <a:solidFill>
                  <a:schemeClr val="accent6">
                    <a:lumMod val="50000"/>
                  </a:schemeClr>
                </a:solidFill>
              </a:rPr>
              <a:t>What is an Advanced Clinical Practitioner?</a:t>
            </a:r>
            <a:endParaRPr lang="en-US" sz="4800" b="1" kern="1200" dirty="0">
              <a:solidFill>
                <a:schemeClr val="accent6">
                  <a:lumMod val="50000"/>
                </a:schemeClr>
              </a:solidFill>
            </a:endParaRPr>
          </a:p>
        </p:txBody>
      </p:sp>
      <p:sp>
        <p:nvSpPr>
          <p:cNvPr id="75" name="Freeform 62">
            <a:extLst>
              <a:ext uri="{FF2B5EF4-FFF2-40B4-BE49-F238E27FC236}">
                <a16:creationId xmlns=""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1" descr="image001">
            <a:extLst>
              <a:ext uri="{FF2B5EF4-FFF2-40B4-BE49-F238E27FC236}">
                <a16:creationId xmlns="" xmlns:a16="http://schemas.microsoft.com/office/drawing/2014/main" id="{865D79E8-54E1-4DFC-A428-3F6B0469B1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351" y="2421683"/>
            <a:ext cx="4550910" cy="21308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a:extLst>
              <a:ext uri="{FF2B5EF4-FFF2-40B4-BE49-F238E27FC236}">
                <a16:creationId xmlns="" xmlns:a16="http://schemas.microsoft.com/office/drawing/2014/main" id="{5FBB2C12-EB16-4B3D-AC48-C1F9982A5B25}"/>
              </a:ext>
            </a:extLst>
          </p:cNvPr>
          <p:cNvSpPr>
            <a:spLocks noGrp="1"/>
          </p:cNvSpPr>
          <p:nvPr>
            <p:ph type="subTitle" idx="1"/>
          </p:nvPr>
        </p:nvSpPr>
        <p:spPr>
          <a:xfrm>
            <a:off x="6090574" y="2421682"/>
            <a:ext cx="4977578" cy="3639289"/>
          </a:xfrm>
        </p:spPr>
        <p:txBody>
          <a:bodyPr vert="horz" lIns="91440" tIns="45720" rIns="91440" bIns="45720" rtlCol="0" anchor="ctr">
            <a:normAutofit/>
          </a:bodyPr>
          <a:lstStyle/>
          <a:p>
            <a:pPr algn="l"/>
            <a:endParaRPr lang="en-US" sz="3200" dirty="0">
              <a:solidFill>
                <a:srgbClr val="000000"/>
              </a:solidFill>
            </a:endParaRPr>
          </a:p>
          <a:p>
            <a:pPr algn="l"/>
            <a:endParaRPr lang="en-US" sz="3200" dirty="0">
              <a:solidFill>
                <a:srgbClr val="000000"/>
              </a:solidFill>
            </a:endParaRPr>
          </a:p>
          <a:p>
            <a:pPr algn="l"/>
            <a:endParaRPr lang="en-US" sz="3200" dirty="0">
              <a:solidFill>
                <a:srgbClr val="000000"/>
              </a:solidFill>
            </a:endParaRPr>
          </a:p>
          <a:p>
            <a:pPr algn="l"/>
            <a:endParaRPr lang="en-US" sz="3200" dirty="0">
              <a:solidFill>
                <a:srgbClr val="000000"/>
              </a:solidFill>
            </a:endParaRPr>
          </a:p>
          <a:p>
            <a:pPr algn="l"/>
            <a:endParaRPr lang="en-US" sz="3200" dirty="0">
              <a:solidFill>
                <a:srgbClr val="000000"/>
              </a:solidFill>
            </a:endParaRPr>
          </a:p>
          <a:p>
            <a:pPr algn="l"/>
            <a:endParaRPr lang="en-US" sz="3200" dirty="0">
              <a:solidFill>
                <a:srgbClr val="000000"/>
              </a:solidFill>
            </a:endParaRPr>
          </a:p>
          <a:p>
            <a:pPr algn="l"/>
            <a:endParaRPr lang="en-US" sz="3200" dirty="0">
              <a:solidFill>
                <a:srgbClr val="000000"/>
              </a:solidFill>
            </a:endParaRPr>
          </a:p>
          <a:p>
            <a:pPr algn="l"/>
            <a:endParaRPr lang="en-US" sz="3200" dirty="0">
              <a:solidFill>
                <a:srgbClr val="000000"/>
              </a:solidFill>
            </a:endParaRPr>
          </a:p>
          <a:p>
            <a:pPr algn="l"/>
            <a:endParaRPr lang="en-US" sz="2000" dirty="0">
              <a:solidFill>
                <a:srgbClr val="000000"/>
              </a:solidFill>
            </a:endParaRPr>
          </a:p>
          <a:p>
            <a:pPr algn="l"/>
            <a:endParaRPr lang="en-US" sz="2000" dirty="0">
              <a:solidFill>
                <a:srgbClr val="000000"/>
              </a:solidFill>
            </a:endParaRPr>
          </a:p>
        </p:txBody>
      </p:sp>
    </p:spTree>
    <p:extLst>
      <p:ext uri="{BB962C8B-B14F-4D97-AF65-F5344CB8AC3E}">
        <p14:creationId xmlns:p14="http://schemas.microsoft.com/office/powerpoint/2010/main" val="2926675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191DE555-E3BE-4EFA-BAB1-1D4ED12F082E}"/>
              </a:ext>
            </a:extLst>
          </p:cNvPr>
          <p:cNvSpPr>
            <a:spLocks noGrp="1"/>
          </p:cNvSpPr>
          <p:nvPr>
            <p:ph type="title"/>
          </p:nvPr>
        </p:nvSpPr>
        <p:spPr/>
        <p:txBody>
          <a:bodyPr/>
          <a:lstStyle/>
          <a:p>
            <a:r>
              <a:rPr kumimoji="0" lang="en-US" b="1" i="0" u="none" strike="noStrike" kern="1200" cap="none" spc="0" normalizeH="0" baseline="0" noProof="0" dirty="0">
                <a:ln>
                  <a:noFill/>
                </a:ln>
                <a:solidFill>
                  <a:srgbClr val="A00054"/>
                </a:solidFill>
                <a:effectLst/>
                <a:uLnTx/>
                <a:uFillTx/>
                <a:latin typeface="Arial" panose="020B0604020202020204" pitchFamily="34" charset="0"/>
                <a:cs typeface="Arial" panose="020B0604020202020204" pitchFamily="34" charset="0"/>
              </a:rPr>
              <a:t>Regional Advancing Practice Faculties</a:t>
            </a:r>
            <a:endParaRPr lang="en-GB" dirty="0">
              <a:latin typeface="Arial" panose="020B0604020202020204" pitchFamily="34" charset="0"/>
              <a:cs typeface="Arial" panose="020B0604020202020204" pitchFamily="34" charset="0"/>
            </a:endParaRPr>
          </a:p>
        </p:txBody>
      </p:sp>
      <p:pic>
        <p:nvPicPr>
          <p:cNvPr id="6" name="Content Placeholder 5" descr="Connections with solid fill">
            <a:extLst>
              <a:ext uri="{FF2B5EF4-FFF2-40B4-BE49-F238E27FC236}">
                <a16:creationId xmlns="" xmlns:a16="http://schemas.microsoft.com/office/drawing/2014/main" id="{F433AED2-557B-42B2-AB33-54CF64C7E98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810000" y="1419872"/>
            <a:ext cx="4572000" cy="4572000"/>
          </a:xfrm>
        </p:spPr>
      </p:pic>
    </p:spTree>
    <p:extLst>
      <p:ext uri="{BB962C8B-B14F-4D97-AF65-F5344CB8AC3E}">
        <p14:creationId xmlns:p14="http://schemas.microsoft.com/office/powerpoint/2010/main" val="251210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370613-AE7F-4208-97C8-4373CB45643E}"/>
              </a:ext>
            </a:extLst>
          </p:cNvPr>
          <p:cNvSpPr>
            <a:spLocks noGrp="1"/>
          </p:cNvSpPr>
          <p:nvPr>
            <p:ph type="title"/>
          </p:nvPr>
        </p:nvSpPr>
        <p:spPr>
          <a:xfrm>
            <a:off x="838200" y="104101"/>
            <a:ext cx="10515600" cy="1325563"/>
          </a:xfrm>
        </p:spPr>
        <p:txBody>
          <a:bodyPr>
            <a:normAutofit/>
          </a:bodyPr>
          <a:lstStyle/>
          <a:p>
            <a:r>
              <a:rPr lang="en-US" sz="4400" b="1" dirty="0">
                <a:solidFill>
                  <a:srgbClr val="A00054"/>
                </a:solidFill>
                <a:latin typeface="Arial" panose="020B0604020202020204" pitchFamily="34" charset="0"/>
                <a:cs typeface="Arial" panose="020B0604020202020204" pitchFamily="34" charset="0"/>
              </a:rPr>
              <a:t>SE</a:t>
            </a:r>
            <a:r>
              <a:rPr lang="en-US" b="1" dirty="0">
                <a:solidFill>
                  <a:srgbClr val="A00054"/>
                </a:solidFill>
                <a:latin typeface="Arial"/>
                <a:cs typeface="Arial" panose="020B0604020202020204" pitchFamily="34" charset="0"/>
              </a:rPr>
              <a:t> Region Advancing Practice Faculty </a:t>
            </a:r>
            <a:endParaRPr lang="en-GB" dirty="0"/>
          </a:p>
        </p:txBody>
      </p:sp>
      <p:grpSp>
        <p:nvGrpSpPr>
          <p:cNvPr id="11" name="Group 10">
            <a:extLst>
              <a:ext uri="{FF2B5EF4-FFF2-40B4-BE49-F238E27FC236}">
                <a16:creationId xmlns="" xmlns:a16="http://schemas.microsoft.com/office/drawing/2014/main" id="{9586D760-82E7-4BD9-870D-81BFBDA8E1A9}"/>
              </a:ext>
            </a:extLst>
          </p:cNvPr>
          <p:cNvGrpSpPr/>
          <p:nvPr/>
        </p:nvGrpSpPr>
        <p:grpSpPr>
          <a:xfrm>
            <a:off x="2562424" y="1226449"/>
            <a:ext cx="7426051" cy="4529150"/>
            <a:chOff x="2562424" y="1511449"/>
            <a:chExt cx="7426051" cy="4529150"/>
          </a:xfrm>
        </p:grpSpPr>
        <p:graphicFrame>
          <p:nvGraphicFramePr>
            <p:cNvPr id="12" name="Diagram 11" descr="Donna Poole, Exec Sponsor&#10;Sarah Goodhew, Advancing Practice Lead &#10;Project Manager&#10;  Tina McGrath, Project Support Officer&#10;   Administrator Support &#10;  Project Manager&#10;  Supervision and Assessment Lead&#10;">
              <a:extLst>
                <a:ext uri="{FF2B5EF4-FFF2-40B4-BE49-F238E27FC236}">
                  <a16:creationId xmlns="" xmlns:a16="http://schemas.microsoft.com/office/drawing/2014/main" id="{A0728D3E-B843-45E3-B471-78A4B12A86BF}"/>
                </a:ext>
              </a:extLst>
            </p:cNvPr>
            <p:cNvGraphicFramePr/>
            <p:nvPr/>
          </p:nvGraphicFramePr>
          <p:xfrm>
            <a:off x="2562424" y="1511449"/>
            <a:ext cx="7426051" cy="4467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descr="Photo of Sarah Goodhew">
              <a:extLst>
                <a:ext uri="{FF2B5EF4-FFF2-40B4-BE49-F238E27FC236}">
                  <a16:creationId xmlns="" xmlns:a16="http://schemas.microsoft.com/office/drawing/2014/main" id="{FE958573-4C5B-4666-95CB-7D4A7838AF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214956" y="2242003"/>
              <a:ext cx="900000" cy="900000"/>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Photo of Tina McGrath">
              <a:extLst>
                <a:ext uri="{FF2B5EF4-FFF2-40B4-BE49-F238E27FC236}">
                  <a16:creationId xmlns="" xmlns:a16="http://schemas.microsoft.com/office/drawing/2014/main" id="{CBCB29FF-2D5D-4EEF-96A6-8AF16F108653}"/>
                </a:ext>
              </a:extLst>
            </p:cNvPr>
            <p:cNvPicPr/>
            <p:nvPr/>
          </p:nvPicPr>
          <p:blipFill>
            <a:blip r:embed="rId9"/>
            <a:srcRect/>
            <a:stretch/>
          </p:blipFill>
          <p:spPr>
            <a:xfrm>
              <a:off x="2654385" y="4093800"/>
              <a:ext cx="900000" cy="900000"/>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Photo of Donna Poole">
              <a:extLst>
                <a:ext uri="{FF2B5EF4-FFF2-40B4-BE49-F238E27FC236}">
                  <a16:creationId xmlns="" xmlns:a16="http://schemas.microsoft.com/office/drawing/2014/main" id="{0D1A9F45-4392-4564-8331-8AC0E7DA8FBA}"/>
                </a:ext>
              </a:extLst>
            </p:cNvPr>
            <p:cNvPicPr/>
            <p:nvPr/>
          </p:nvPicPr>
          <p:blipFill>
            <a:blip r:embed="rId10"/>
            <a:srcRect/>
            <a:stretch/>
          </p:blipFill>
          <p:spPr>
            <a:xfrm>
              <a:off x="4483567" y="1511449"/>
              <a:ext cx="900000" cy="900000"/>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descr="Photo of Sandie Skinner">
              <a:extLst>
                <a:ext uri="{FF2B5EF4-FFF2-40B4-BE49-F238E27FC236}">
                  <a16:creationId xmlns="" xmlns:a16="http://schemas.microsoft.com/office/drawing/2014/main" id="{1D207528-6444-4DDF-A3AA-DBE5C76DEB74}"/>
                </a:ext>
              </a:extLst>
            </p:cNvPr>
            <p:cNvPicPr/>
            <p:nvPr/>
          </p:nvPicPr>
          <p:blipFill>
            <a:blip r:embed="rId11"/>
            <a:srcRect/>
            <a:stretch/>
          </p:blipFill>
          <p:spPr>
            <a:xfrm>
              <a:off x="2643616" y="3047001"/>
              <a:ext cx="900000" cy="900000"/>
            </a:xfrm>
            <a:prstGeom prst="ellipse">
              <a:avLst/>
            </a:prstGeom>
            <a:ln w="63500" cap="rnd">
              <a:solidFill>
                <a:srgbClr val="A00054"/>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 xmlns:a16="http://schemas.microsoft.com/office/drawing/2014/main" id="{FD3555B2-70EE-4B46-B9DC-1BC3B5E87C65}"/>
                </a:ext>
              </a:extLst>
            </p:cNvPr>
            <p:cNvPicPr>
              <a:picLocks noChangeAspect="1"/>
            </p:cNvPicPr>
            <p:nvPr/>
          </p:nvPicPr>
          <p:blipFill>
            <a:blip r:embed="rId12"/>
            <a:stretch>
              <a:fillRect/>
            </a:stretch>
          </p:blipFill>
          <p:spPr>
            <a:xfrm>
              <a:off x="2649648" y="5140599"/>
              <a:ext cx="900000" cy="900000"/>
            </a:xfrm>
            <a:prstGeom prst="ellipse">
              <a:avLst/>
            </a:prstGeom>
            <a:solidFill>
              <a:srgbClr val="990033"/>
            </a:solidFill>
            <a:ln w="63500" cap="rnd">
              <a:solidFill>
                <a:srgbClr val="990033"/>
              </a:solidFill>
            </a:ln>
            <a:effectLst>
              <a:outerShdw blurRad="381000" dist="292100" dir="5400000" sx="-80000" sy="-18000" rotWithShape="0">
                <a:srgbClr val="990033">
                  <a:alpha val="22000"/>
                </a:srgbClr>
              </a:outerShdw>
            </a:effectLst>
            <a:scene3d>
              <a:camera prst="orthographicFront"/>
              <a:lightRig rig="contrasting" dir="t">
                <a:rot lat="0" lon="0" rev="3000000"/>
              </a:lightRig>
            </a:scene3d>
            <a:sp3d extrusionH="76200" contourW="7620">
              <a:bevelT w="95250" h="31750"/>
              <a:extrusionClr>
                <a:srgbClr val="990033"/>
              </a:extrusionClr>
              <a:contourClr>
                <a:srgbClr val="990033"/>
              </a:contourClr>
            </a:sp3d>
          </p:spPr>
        </p:pic>
      </p:grpSp>
      <p:pic>
        <p:nvPicPr>
          <p:cNvPr id="18" name="Picture 17">
            <a:extLst>
              <a:ext uri="{FF2B5EF4-FFF2-40B4-BE49-F238E27FC236}">
                <a16:creationId xmlns="" xmlns:a16="http://schemas.microsoft.com/office/drawing/2014/main" id="{0C7CCC24-2BCF-487A-8A6F-DAF0053AC9A9}"/>
              </a:ext>
            </a:extLst>
          </p:cNvPr>
          <p:cNvPicPr>
            <a:picLocks noChangeAspect="1"/>
          </p:cNvPicPr>
          <p:nvPr/>
        </p:nvPicPr>
        <p:blipFill>
          <a:blip r:embed="rId13"/>
          <a:stretch>
            <a:fillRect/>
          </a:stretch>
        </p:blipFill>
        <p:spPr>
          <a:xfrm>
            <a:off x="8910185" y="4638003"/>
            <a:ext cx="1438781" cy="987638"/>
          </a:xfrm>
          <a:prstGeom prst="rect">
            <a:avLst/>
          </a:prstGeom>
        </p:spPr>
      </p:pic>
    </p:spTree>
    <p:extLst>
      <p:ext uri="{BB962C8B-B14F-4D97-AF65-F5344CB8AC3E}">
        <p14:creationId xmlns:p14="http://schemas.microsoft.com/office/powerpoint/2010/main" val="25249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D9255F4E-B30F-45B0-8BC3-22B8824C60FB}"/>
              </a:ext>
            </a:extLst>
          </p:cNvPr>
          <p:cNvSpPr>
            <a:spLocks noGrp="1"/>
          </p:cNvSpPr>
          <p:nvPr>
            <p:ph type="title"/>
          </p:nvPr>
        </p:nvSpPr>
        <p:spPr>
          <a:xfrm>
            <a:off x="838200" y="341375"/>
            <a:ext cx="10515600" cy="1325563"/>
          </a:xfrm>
        </p:spPr>
        <p:txBody>
          <a:bodyPr/>
          <a:lstStyle/>
          <a:p>
            <a:r>
              <a:rPr lang="en-GB" sz="4400" b="1" dirty="0">
                <a:solidFill>
                  <a:srgbClr val="A00054"/>
                </a:solidFill>
                <a:latin typeface="Arial" panose="020B0604020202020204" pitchFamily="34" charset="0"/>
                <a:cs typeface="Arial" panose="020B0604020202020204" pitchFamily="34" charset="0"/>
              </a:rPr>
              <a:t>HEE South East Region</a:t>
            </a:r>
            <a:endParaRPr lang="en-GB" dirty="0">
              <a:latin typeface="Arial" panose="020B0604020202020204" pitchFamily="34" charset="0"/>
              <a:cs typeface="Arial" panose="020B0604020202020204" pitchFamily="34" charset="0"/>
            </a:endParaRPr>
          </a:p>
        </p:txBody>
      </p:sp>
      <p:pic>
        <p:nvPicPr>
          <p:cNvPr id="10" name="Content Placeholder 9">
            <a:extLst>
              <a:ext uri="{FF2B5EF4-FFF2-40B4-BE49-F238E27FC236}">
                <a16:creationId xmlns="" xmlns:a16="http://schemas.microsoft.com/office/drawing/2014/main" id="{D2156BF1-E6D7-4C40-9D53-2A147D30FA10}"/>
              </a:ext>
            </a:extLst>
          </p:cNvPr>
          <p:cNvPicPr>
            <a:picLocks noGrp="1" noChangeAspect="1"/>
          </p:cNvPicPr>
          <p:nvPr>
            <p:ph idx="1"/>
          </p:nvPr>
        </p:nvPicPr>
        <p:blipFill>
          <a:blip r:embed="rId3"/>
          <a:stretch>
            <a:fillRect/>
          </a:stretch>
        </p:blipFill>
        <p:spPr>
          <a:xfrm>
            <a:off x="2390530" y="1330384"/>
            <a:ext cx="7410940" cy="4499238"/>
          </a:xfrm>
        </p:spPr>
      </p:pic>
    </p:spTree>
    <p:extLst>
      <p:ext uri="{BB962C8B-B14F-4D97-AF65-F5344CB8AC3E}">
        <p14:creationId xmlns:p14="http://schemas.microsoft.com/office/powerpoint/2010/main" val="3340448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D1A2A90-A063-47AC-A7DD-0AD5536DA8F0}"/>
              </a:ext>
            </a:extLst>
          </p:cNvPr>
          <p:cNvSpPr>
            <a:spLocks noGrp="1"/>
          </p:cNvSpPr>
          <p:nvPr>
            <p:ph type="title"/>
          </p:nvPr>
        </p:nvSpPr>
        <p:spPr/>
        <p:txBody>
          <a:bodyPr/>
          <a:lstStyle/>
          <a:p>
            <a:r>
              <a:rPr lang="en-US" b="1" dirty="0">
                <a:solidFill>
                  <a:srgbClr val="990033"/>
                </a:solidFill>
                <a:latin typeface="Arial" panose="020B0604020202020204" pitchFamily="34" charset="0"/>
                <a:cs typeface="Arial" panose="020B0604020202020204" pitchFamily="34" charset="0"/>
              </a:rPr>
              <a:t>Staying Connected</a:t>
            </a:r>
            <a:endParaRPr lang="en-GB" b="1" dirty="0">
              <a:solidFill>
                <a:srgbClr val="99003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1A40AD35-42E1-4EBF-86BD-0178A0B64BAC}"/>
              </a:ext>
            </a:extLst>
          </p:cNvPr>
          <p:cNvSpPr txBox="1"/>
          <p:nvPr/>
        </p:nvSpPr>
        <p:spPr>
          <a:xfrm>
            <a:off x="2798351" y="3284770"/>
            <a:ext cx="497807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Email: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 xmlns:ahyp="http://schemas.microsoft.com/office/drawing/2018/hyperlinkcolor" val="tx"/>
                    </a:ext>
                  </a:extLst>
                </a:hlinkClick>
              </a:rPr>
              <a:t>acpenquiries.se@hee.nhs.uk</a:t>
            </a: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8" name="Graphic 7" descr="Email">
            <a:extLst>
              <a:ext uri="{FF2B5EF4-FFF2-40B4-BE49-F238E27FC236}">
                <a16:creationId xmlns="" xmlns:a16="http://schemas.microsoft.com/office/drawing/2014/main" id="{A219E399-F363-42AF-A633-E87FD6868E9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226662" y="2958147"/>
            <a:ext cx="1260000" cy="1260000"/>
          </a:xfrm>
          <a:prstGeom prst="rect">
            <a:avLst/>
          </a:prstGeom>
        </p:spPr>
      </p:pic>
      <p:pic>
        <p:nvPicPr>
          <p:cNvPr id="9" name="Picture 2" descr="Twitter Logo transparent PNG - StickPNG">
            <a:extLst>
              <a:ext uri="{FF2B5EF4-FFF2-40B4-BE49-F238E27FC236}">
                <a16:creationId xmlns="" xmlns:a16="http://schemas.microsoft.com/office/drawing/2014/main" id="{1FE82608-7716-4EB1-889B-9688E1707A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4662" y="4610505"/>
            <a:ext cx="1404000" cy="1404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 xmlns:a16="http://schemas.microsoft.com/office/drawing/2014/main" id="{E016FF36-1170-4981-B687-4690AF809564}"/>
              </a:ext>
            </a:extLst>
          </p:cNvPr>
          <p:cNvSpPr txBox="1"/>
          <p:nvPr/>
        </p:nvSpPr>
        <p:spPr>
          <a:xfrm>
            <a:off x="2798351" y="4833200"/>
            <a:ext cx="439848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Twitter: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@AdvCare_goodS</a:t>
            </a:r>
          </a:p>
        </p:txBody>
      </p:sp>
      <p:sp>
        <p:nvSpPr>
          <p:cNvPr id="13" name="TextBox 12">
            <a:extLst>
              <a:ext uri="{FF2B5EF4-FFF2-40B4-BE49-F238E27FC236}">
                <a16:creationId xmlns="" xmlns:a16="http://schemas.microsoft.com/office/drawing/2014/main" id="{D03CEB54-4D80-4358-BB11-0FF3B10CCF8C}"/>
              </a:ext>
            </a:extLst>
          </p:cNvPr>
          <p:cNvSpPr txBox="1"/>
          <p:nvPr/>
        </p:nvSpPr>
        <p:spPr>
          <a:xfrm>
            <a:off x="2798351" y="1736340"/>
            <a:ext cx="781587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HEE advanced practice website:</a:t>
            </a: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 xmlns:ahyp="http://schemas.microsoft.com/office/drawing/2018/hyperlinkcolor" val="tx"/>
                    </a:ext>
                  </a:extLst>
                </a:hlinkClick>
              </a:rPr>
              <a:t>https://www.hee.nhs.uk/our-work/advanced-clinical-practice</a:t>
            </a:r>
            <a:r>
              <a:rPr kumimoji="0" lang="en-GB" sz="2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p:txBody>
      </p:sp>
      <p:pic>
        <p:nvPicPr>
          <p:cNvPr id="15" name="Graphic 14" descr="Internet with solid fill">
            <a:extLst>
              <a:ext uri="{FF2B5EF4-FFF2-40B4-BE49-F238E27FC236}">
                <a16:creationId xmlns="" xmlns:a16="http://schemas.microsoft.com/office/drawing/2014/main" id="{5BF6FD0A-7D49-4677-878A-7286F881DD9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54662" y="1403672"/>
            <a:ext cx="1404000" cy="1404000"/>
          </a:xfrm>
          <a:prstGeom prst="rect">
            <a:avLst/>
          </a:prstGeom>
        </p:spPr>
      </p:pic>
    </p:spTree>
    <p:extLst>
      <p:ext uri="{BB962C8B-B14F-4D97-AF65-F5344CB8AC3E}">
        <p14:creationId xmlns:p14="http://schemas.microsoft.com/office/powerpoint/2010/main" val="482401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 xmlns:a16="http://schemas.microsoft.com/office/drawing/2014/main" id="{A1EA4454-A562-434A-9180-FC52110C7FF7}"/>
              </a:ext>
            </a:extLst>
          </p:cNvPr>
          <p:cNvSpPr txBox="1"/>
          <p:nvPr/>
        </p:nvSpPr>
        <p:spPr>
          <a:xfrm>
            <a:off x="1750670" y="443630"/>
            <a:ext cx="4572000"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A00054"/>
                </a:solidFill>
                <a:effectLst/>
                <a:uLnTx/>
                <a:uFillTx/>
                <a:latin typeface="Arial" panose="020B0604020202020204" pitchFamily="34" charset="0"/>
                <a:ea typeface="Calibri" panose="020F0502020204030204" pitchFamily="34" charset="0"/>
                <a:cs typeface="+mn-cs"/>
              </a:rPr>
              <a:t>Q&amp;As</a:t>
            </a:r>
            <a:endParaRPr kumimoji="0" lang="en-GB" sz="4400" b="1" i="0" u="none" strike="noStrike" kern="1200" cap="none" spc="0" normalizeH="0" baseline="0" noProof="0" dirty="0">
              <a:ln>
                <a:noFill/>
              </a:ln>
              <a:solidFill>
                <a:srgbClr val="A00054"/>
              </a:solidFill>
              <a:effectLst/>
              <a:uLnTx/>
              <a:uFillTx/>
              <a:latin typeface="Calibri" panose="020F0502020204030204"/>
              <a:ea typeface="+mn-ea"/>
              <a:cs typeface="+mn-cs"/>
            </a:endParaRPr>
          </a:p>
        </p:txBody>
      </p:sp>
      <p:pic>
        <p:nvPicPr>
          <p:cNvPr id="5" name="Graphic 4" descr="Questions">
            <a:extLst>
              <a:ext uri="{FF2B5EF4-FFF2-40B4-BE49-F238E27FC236}">
                <a16:creationId xmlns="" xmlns:a16="http://schemas.microsoft.com/office/drawing/2014/main" id="{22B0798C-F30B-4C1F-9D5C-04FDC04D731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690257" y="1251857"/>
            <a:ext cx="4354286" cy="4354286"/>
          </a:xfrm>
          <a:prstGeom prst="rect">
            <a:avLst/>
          </a:prstGeom>
        </p:spPr>
      </p:pic>
    </p:spTree>
    <p:extLst>
      <p:ext uri="{BB962C8B-B14F-4D97-AF65-F5344CB8AC3E}">
        <p14:creationId xmlns:p14="http://schemas.microsoft.com/office/powerpoint/2010/main" val="96372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86" y="202768"/>
            <a:ext cx="8596668" cy="1320800"/>
          </a:xfrm>
        </p:spPr>
        <p:txBody>
          <a:bodyPr>
            <a:normAutofit/>
          </a:bodyPr>
          <a:lstStyle/>
          <a:p>
            <a:r>
              <a:rPr lang="en-GB" sz="3600" b="1" dirty="0">
                <a:solidFill>
                  <a:schemeClr val="accent6">
                    <a:lumMod val="50000"/>
                  </a:schemeClr>
                </a:solidFill>
              </a:rPr>
              <a:t>Allie Carter</a:t>
            </a:r>
          </a:p>
        </p:txBody>
      </p:sp>
      <p:sp>
        <p:nvSpPr>
          <p:cNvPr id="3" name="Content Placeholder 2"/>
          <p:cNvSpPr>
            <a:spLocks noGrp="1"/>
          </p:cNvSpPr>
          <p:nvPr>
            <p:ph idx="1"/>
          </p:nvPr>
        </p:nvSpPr>
        <p:spPr>
          <a:xfrm>
            <a:off x="677917" y="1700808"/>
            <a:ext cx="10468304" cy="5031068"/>
          </a:xfrm>
        </p:spPr>
        <p:txBody>
          <a:bodyPr>
            <a:noAutofit/>
          </a:bodyPr>
          <a:lstStyle/>
          <a:p>
            <a:pPr>
              <a:lnSpc>
                <a:spcPct val="90000"/>
              </a:lnSpc>
            </a:pPr>
            <a:r>
              <a:rPr lang="en-GB" sz="2400" dirty="0">
                <a:solidFill>
                  <a:schemeClr val="accent6">
                    <a:lumMod val="50000"/>
                  </a:schemeClr>
                </a:solidFill>
              </a:rPr>
              <a:t>30 years NHS Clinician and Clinical Lead - Physiotherapy ( Latterly 11 years Head of Children’s Physio GSTT NHS Foundation Trust</a:t>
            </a:r>
          </a:p>
          <a:p>
            <a:pPr>
              <a:lnSpc>
                <a:spcPct val="90000"/>
              </a:lnSpc>
            </a:pPr>
            <a:r>
              <a:rPr lang="en-GB" sz="2400" dirty="0">
                <a:solidFill>
                  <a:schemeClr val="accent6">
                    <a:lumMod val="50000"/>
                  </a:schemeClr>
                </a:solidFill>
              </a:rPr>
              <a:t>Advanced Clinical Practitioner in Neonatal Intensive Care for 20 years</a:t>
            </a:r>
          </a:p>
          <a:p>
            <a:pPr>
              <a:lnSpc>
                <a:spcPct val="90000"/>
              </a:lnSpc>
            </a:pPr>
            <a:r>
              <a:rPr lang="en-GB" sz="2400" dirty="0">
                <a:solidFill>
                  <a:schemeClr val="accent6">
                    <a:lumMod val="50000"/>
                  </a:schemeClr>
                </a:solidFill>
              </a:rPr>
              <a:t>3 Years CQC Inspector</a:t>
            </a:r>
          </a:p>
          <a:p>
            <a:pPr>
              <a:lnSpc>
                <a:spcPct val="90000"/>
              </a:lnSpc>
            </a:pPr>
            <a:r>
              <a:rPr lang="en-GB" sz="2400" dirty="0">
                <a:solidFill>
                  <a:schemeClr val="accent6">
                    <a:lumMod val="50000"/>
                  </a:schemeClr>
                </a:solidFill>
              </a:rPr>
              <a:t>11 years Independent Project Lead and  Change Leadership Consultant &amp; Trainer.</a:t>
            </a:r>
          </a:p>
          <a:p>
            <a:r>
              <a:rPr lang="en-GB" sz="2400" dirty="0" smtClean="0">
                <a:solidFill>
                  <a:schemeClr val="accent6">
                    <a:lumMod val="50000"/>
                  </a:schemeClr>
                </a:solidFill>
              </a:rPr>
              <a:t>Projects </a:t>
            </a:r>
            <a:r>
              <a:rPr lang="en-GB" sz="2400" dirty="0">
                <a:solidFill>
                  <a:schemeClr val="accent6">
                    <a:lumMod val="50000"/>
                  </a:schemeClr>
                </a:solidFill>
              </a:rPr>
              <a:t>have inc. Therapies &amp; Nursing Modernisation ( Sussex Community Foundation Trust </a:t>
            </a:r>
            <a:r>
              <a:rPr lang="en-GB" sz="2400" dirty="0" smtClean="0">
                <a:solidFill>
                  <a:schemeClr val="accent6">
                    <a:lumMod val="50000"/>
                  </a:schemeClr>
                </a:solidFill>
              </a:rPr>
              <a:t>)</a:t>
            </a:r>
          </a:p>
          <a:p>
            <a:pPr lvl="1"/>
            <a:r>
              <a:rPr lang="en-GB" sz="2000" dirty="0" smtClean="0">
                <a:solidFill>
                  <a:schemeClr val="accent6">
                    <a:lumMod val="50000"/>
                  </a:schemeClr>
                </a:solidFill>
              </a:rPr>
              <a:t>ACP </a:t>
            </a:r>
            <a:r>
              <a:rPr lang="en-GB" sz="2000" dirty="0">
                <a:solidFill>
                  <a:schemeClr val="accent6">
                    <a:lumMod val="50000"/>
                  </a:schemeClr>
                </a:solidFill>
              </a:rPr>
              <a:t>Mapping ( SCFT </a:t>
            </a:r>
            <a:r>
              <a:rPr lang="en-GB" sz="2000" dirty="0" smtClean="0">
                <a:solidFill>
                  <a:schemeClr val="accent6">
                    <a:lumMod val="50000"/>
                  </a:schemeClr>
                </a:solidFill>
              </a:rPr>
              <a:t>)</a:t>
            </a:r>
          </a:p>
          <a:p>
            <a:pPr lvl="1"/>
            <a:r>
              <a:rPr lang="en-GB" sz="2000" dirty="0" smtClean="0">
                <a:solidFill>
                  <a:schemeClr val="accent6">
                    <a:lumMod val="50000"/>
                  </a:schemeClr>
                </a:solidFill>
              </a:rPr>
              <a:t>HEE </a:t>
            </a:r>
            <a:r>
              <a:rPr lang="en-GB" sz="2000" dirty="0">
                <a:solidFill>
                  <a:schemeClr val="accent6">
                    <a:lumMod val="50000"/>
                  </a:schemeClr>
                </a:solidFill>
              </a:rPr>
              <a:t>project lead for ACP multi professional Survey, </a:t>
            </a:r>
            <a:endParaRPr lang="en-GB" sz="2000" dirty="0" smtClean="0">
              <a:solidFill>
                <a:schemeClr val="accent6">
                  <a:lumMod val="50000"/>
                </a:schemeClr>
              </a:solidFill>
            </a:endParaRPr>
          </a:p>
          <a:p>
            <a:pPr lvl="1"/>
            <a:r>
              <a:rPr lang="en-GB" sz="2000" dirty="0" smtClean="0">
                <a:solidFill>
                  <a:schemeClr val="accent6">
                    <a:lumMod val="50000"/>
                  </a:schemeClr>
                </a:solidFill>
              </a:rPr>
              <a:t>Various </a:t>
            </a:r>
            <a:r>
              <a:rPr lang="en-GB" sz="2000" dirty="0">
                <a:solidFill>
                  <a:schemeClr val="accent6">
                    <a:lumMod val="50000"/>
                  </a:schemeClr>
                </a:solidFill>
              </a:rPr>
              <a:t>ACP evaluation pieces </a:t>
            </a:r>
            <a:endParaRPr lang="en-GB" sz="2000" dirty="0" smtClean="0">
              <a:solidFill>
                <a:schemeClr val="accent6">
                  <a:lumMod val="50000"/>
                </a:schemeClr>
              </a:solidFill>
            </a:endParaRPr>
          </a:p>
          <a:p>
            <a:pPr lvl="2"/>
            <a:r>
              <a:rPr lang="en-GB" sz="1800" dirty="0" smtClean="0">
                <a:solidFill>
                  <a:schemeClr val="accent6">
                    <a:lumMod val="50000"/>
                  </a:schemeClr>
                </a:solidFill>
              </a:rPr>
              <a:t>Training </a:t>
            </a:r>
            <a:r>
              <a:rPr lang="en-GB" sz="1800" dirty="0">
                <a:solidFill>
                  <a:schemeClr val="accent6">
                    <a:lumMod val="50000"/>
                  </a:schemeClr>
                </a:solidFill>
              </a:rPr>
              <a:t>and developing  Advanced Practitioners in order to map them </a:t>
            </a:r>
            <a:r>
              <a:rPr lang="en-GB" sz="1800" dirty="0" smtClean="0">
                <a:solidFill>
                  <a:schemeClr val="accent6">
                    <a:lumMod val="50000"/>
                  </a:schemeClr>
                </a:solidFill>
              </a:rPr>
              <a:t>to </a:t>
            </a:r>
            <a:r>
              <a:rPr lang="en-GB" sz="1800" dirty="0">
                <a:solidFill>
                  <a:schemeClr val="accent6">
                    <a:lumMod val="50000"/>
                  </a:schemeClr>
                </a:solidFill>
              </a:rPr>
              <a:t>, and help </a:t>
            </a:r>
            <a:r>
              <a:rPr lang="en-GB" sz="1800" dirty="0" smtClean="0">
                <a:solidFill>
                  <a:schemeClr val="accent6">
                    <a:lumMod val="50000"/>
                  </a:schemeClr>
                </a:solidFill>
              </a:rPr>
              <a:t>them </a:t>
            </a:r>
            <a:r>
              <a:rPr lang="en-GB" sz="1800" dirty="0">
                <a:solidFill>
                  <a:schemeClr val="accent6">
                    <a:lumMod val="50000"/>
                  </a:schemeClr>
                </a:solidFill>
              </a:rPr>
              <a:t>achieve the correct level of practice to be aligned to the HEE Multi professional Framework for Advance Clinical Practitioners. </a:t>
            </a:r>
          </a:p>
        </p:txBody>
      </p:sp>
      <p:pic>
        <p:nvPicPr>
          <p:cNvPr id="4" name="Picture 3" descr="cid:52D28A52-8AFE-488E-986D-26D74DAFC2C8-L0-00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184580" y="188480"/>
            <a:ext cx="866775" cy="1017905"/>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4754" y="188480"/>
            <a:ext cx="28416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20262" y="1686910"/>
            <a:ext cx="1126611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928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179DE42-5613-4B35-A1E6-6CCBAA13C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0" name="Straight Connector 9">
            <a:extLst>
              <a:ext uri="{FF2B5EF4-FFF2-40B4-BE49-F238E27FC236}">
                <a16:creationId xmlns:a16="http://schemas.microsoft.com/office/drawing/2014/main" xmlns="" id="{EB898B32-3891-4C3A-8F58-C5969D2E90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4AE4806D-B8F9-4679-A68A-9BD21C01A3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7176" y="3681416"/>
            <a:ext cx="4763557"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xmlns="" id="{52FB45E9-914E-4471-AC87-E475CD5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58766" y="-8467"/>
            <a:ext cx="300734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xmlns="" id="{C310626D-5743-49D4-8F7D-88C4F8F05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80731"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3C195FC1-B568-4C72-9902-34CB35DDD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9622" y="3048000"/>
            <a:ext cx="3259668"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xmlns="" id="{EF2BDF77-362C-43F0-8CBB-A969EC2AE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11788"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xmlns="" id="{4BE96B01-3929-432D-B8C2-ADBCB74C2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48955" y="3589870"/>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xmlns="" id="{2A6FCDE6-CDE2-4C51-B18E-A95CFB679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16289"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ctrTitle"/>
          </p:nvPr>
        </p:nvSpPr>
        <p:spPr>
          <a:xfrm>
            <a:off x="4419138" y="1020874"/>
            <a:ext cx="6960759" cy="2849671"/>
          </a:xfrm>
        </p:spPr>
        <p:txBody>
          <a:bodyPr>
            <a:normAutofit/>
          </a:bodyPr>
          <a:lstStyle/>
          <a:p>
            <a:pPr algn="l">
              <a:lnSpc>
                <a:spcPct val="90000"/>
              </a:lnSpc>
            </a:pPr>
            <a:r>
              <a:rPr lang="en-GB" sz="4000" dirty="0">
                <a:solidFill>
                  <a:srgbClr val="FFFFFF"/>
                </a:solidFill>
              </a:rPr>
              <a:t>Introduction to the Implementation of the Advanced Clinical practitioner Role</a:t>
            </a:r>
          </a:p>
        </p:txBody>
      </p:sp>
      <p:sp>
        <p:nvSpPr>
          <p:cNvPr id="3" name="Subtitle 2"/>
          <p:cNvSpPr>
            <a:spLocks noGrp="1"/>
          </p:cNvSpPr>
          <p:nvPr>
            <p:ph type="subTitle" idx="1"/>
          </p:nvPr>
        </p:nvSpPr>
        <p:spPr>
          <a:xfrm>
            <a:off x="4419137" y="4027115"/>
            <a:ext cx="6203795" cy="1186108"/>
          </a:xfrm>
        </p:spPr>
        <p:txBody>
          <a:bodyPr>
            <a:normAutofit/>
          </a:bodyPr>
          <a:lstStyle/>
          <a:p>
            <a:pPr algn="l"/>
            <a:r>
              <a:rPr lang="en-GB">
                <a:solidFill>
                  <a:srgbClr val="FFFFFF">
                    <a:alpha val="70000"/>
                  </a:srgbClr>
                </a:solidFill>
              </a:rPr>
              <a:t>Allie Carter</a:t>
            </a:r>
          </a:p>
          <a:p>
            <a:pPr algn="l"/>
            <a:r>
              <a:rPr lang="en-GB">
                <a:solidFill>
                  <a:srgbClr val="FFFFFF">
                    <a:alpha val="70000"/>
                  </a:srgbClr>
                </a:solidFill>
              </a:rPr>
              <a:t>Independent Training Consultant</a:t>
            </a:r>
          </a:p>
        </p:txBody>
      </p:sp>
      <p:sp>
        <p:nvSpPr>
          <p:cNvPr id="26" name="Isosceles Triangle 25">
            <a:extLst>
              <a:ext uri="{FF2B5EF4-FFF2-40B4-BE49-F238E27FC236}">
                <a16:creationId xmlns:a16="http://schemas.microsoft.com/office/drawing/2014/main" xmlns="" id="{9D2E8756-2465-473A-BA2A-2DB1D6224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062562" y="3271490"/>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78632858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fontScale="90000"/>
          </a:bodyPr>
          <a:lstStyle/>
          <a:p>
            <a:pPr marL="285750" indent="-285750">
              <a:lnSpc>
                <a:spcPct val="90000"/>
              </a:lnSpc>
              <a:buFont typeface="Arial" panose="020B0604020202020204" pitchFamily="34" charset="0"/>
              <a:buChar char="•"/>
            </a:pP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1400" dirty="0"/>
              <a:t/>
            </a:r>
            <a:br>
              <a:rPr lang="en-US" sz="1400" dirty="0"/>
            </a:br>
            <a:r>
              <a:rPr lang="en-US" sz="2200" dirty="0"/>
              <a:t>ACP Intro Session – Key points included.</a:t>
            </a:r>
            <a:br>
              <a:rPr lang="en-US" sz="2200" dirty="0"/>
            </a:br>
            <a:r>
              <a:rPr lang="en-US" sz="2000" dirty="0"/>
              <a:t/>
            </a:r>
            <a:br>
              <a:rPr lang="en-US" sz="2000" dirty="0"/>
            </a:br>
            <a:endParaRPr lang="en-US" sz="2000" dirty="0"/>
          </a:p>
        </p:txBody>
      </p:sp>
      <p:sp>
        <p:nvSpPr>
          <p:cNvPr id="3" name="Content Placeholder 2">
            <a:extLst>
              <a:ext uri="{FF2B5EF4-FFF2-40B4-BE49-F238E27FC236}">
                <a16:creationId xmlns:a16="http://schemas.microsoft.com/office/drawing/2014/main" xmlns="" id="{57311D77-30DF-4ECF-812A-7F05937D57C2}"/>
              </a:ext>
            </a:extLst>
          </p:cNvPr>
          <p:cNvSpPr>
            <a:spLocks noGrp="1"/>
          </p:cNvSpPr>
          <p:nvPr>
            <p:ph idx="1"/>
          </p:nvPr>
        </p:nvSpPr>
        <p:spPr>
          <a:xfrm>
            <a:off x="812800" y="1700808"/>
            <a:ext cx="8463619" cy="4464496"/>
          </a:xfrm>
        </p:spPr>
        <p:txBody>
          <a:bodyPr>
            <a:normAutofit/>
          </a:bodyPr>
          <a:lstStyle/>
          <a:p>
            <a:r>
              <a:rPr lang="en-US" sz="1800" dirty="0"/>
              <a:t>Multi professional Framework-What for/Who for/How to use ?</a:t>
            </a:r>
          </a:p>
          <a:p>
            <a:r>
              <a:rPr lang="en-US" sz="1800" dirty="0"/>
              <a:t>Overview of this for all concerned</a:t>
            </a:r>
          </a:p>
          <a:p>
            <a:r>
              <a:rPr lang="en-US" sz="1800" dirty="0"/>
              <a:t>To give an  introduction to the ACP Role – what does this really mean ? Defining features/level of practice.</a:t>
            </a:r>
          </a:p>
          <a:p>
            <a:r>
              <a:rPr lang="en-US" sz="1800" dirty="0"/>
              <a:t>Guidance and definition of Multi-professional level of  advanced Clinical Practice.</a:t>
            </a:r>
          </a:p>
          <a:p>
            <a:r>
              <a:rPr lang="en-US" sz="1800" dirty="0"/>
              <a:t>Obligation of ACP/Managers regarding support and training of ACP’s.</a:t>
            </a:r>
          </a:p>
          <a:p>
            <a:r>
              <a:rPr lang="en-US" sz="1800" dirty="0"/>
              <a:t> Developing new roles.</a:t>
            </a:r>
          </a:p>
          <a:p>
            <a:r>
              <a:rPr lang="en-US" sz="1800" dirty="0"/>
              <a:t>Organizational needs (Governance and Strategy)</a:t>
            </a:r>
          </a:p>
          <a:p>
            <a:r>
              <a:rPr lang="en-US" dirty="0"/>
              <a:t>ACP Development Group Model</a:t>
            </a:r>
            <a:endParaRPr lang="en-US" sz="1800" dirty="0"/>
          </a:p>
        </p:txBody>
      </p:sp>
    </p:spTree>
    <p:extLst>
      <p:ext uri="{BB962C8B-B14F-4D97-AF65-F5344CB8AC3E}">
        <p14:creationId xmlns:p14="http://schemas.microsoft.com/office/powerpoint/2010/main" val="2106825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3BF4C0-DD1E-4724-A21F-86CA3B8E1D91}"/>
              </a:ext>
            </a:extLst>
          </p:cNvPr>
          <p:cNvSpPr>
            <a:spLocks noGrp="1"/>
          </p:cNvSpPr>
          <p:nvPr>
            <p:ph type="title"/>
          </p:nvPr>
        </p:nvSpPr>
        <p:spPr>
          <a:xfrm>
            <a:off x="812801" y="609600"/>
            <a:ext cx="8463617" cy="515144"/>
          </a:xfrm>
        </p:spPr>
        <p:txBody>
          <a:bodyPr>
            <a:normAutofit fontScale="90000"/>
          </a:bodyPr>
          <a:lstStyle/>
          <a:p>
            <a:r>
              <a:rPr lang="en-US" sz="2800" dirty="0"/>
              <a:t>Learning Objectives</a:t>
            </a:r>
            <a:endParaRPr lang="en-GB" sz="2800" dirty="0"/>
          </a:p>
        </p:txBody>
      </p:sp>
      <p:sp>
        <p:nvSpPr>
          <p:cNvPr id="3" name="Content Placeholder 2">
            <a:extLst>
              <a:ext uri="{FF2B5EF4-FFF2-40B4-BE49-F238E27FC236}">
                <a16:creationId xmlns:a16="http://schemas.microsoft.com/office/drawing/2014/main" xmlns="" id="{873DB658-0CA5-4FEA-801A-3BA0F8D97781}"/>
              </a:ext>
            </a:extLst>
          </p:cNvPr>
          <p:cNvSpPr>
            <a:spLocks noGrp="1"/>
          </p:cNvSpPr>
          <p:nvPr>
            <p:ph idx="1"/>
          </p:nvPr>
        </p:nvSpPr>
        <p:spPr>
          <a:xfrm>
            <a:off x="812800" y="1412776"/>
            <a:ext cx="8463619" cy="4628587"/>
          </a:xfrm>
        </p:spPr>
        <p:txBody>
          <a:bodyPr>
            <a:normAutofit/>
          </a:bodyPr>
          <a:lstStyle/>
          <a:p>
            <a:pPr marL="400050" indent="-285750"/>
            <a:r>
              <a:rPr lang="en-US" sz="1800" dirty="0">
                <a:solidFill>
                  <a:srgbClr val="404040"/>
                </a:solidFill>
                <a:effectLst/>
                <a:latin typeface="Arial" panose="020B0604020202020204" pitchFamily="34" charset="0"/>
                <a:ea typeface="Calibri" panose="020F0502020204030204" pitchFamily="34" charset="0"/>
              </a:rPr>
              <a:t>Briefly define the HEE multi-professional Framework for multi-professional ACP’s.</a:t>
            </a:r>
          </a:p>
          <a:p>
            <a:pPr marL="400050" indent="-285750"/>
            <a:r>
              <a:rPr lang="en-US" sz="1800" dirty="0">
                <a:solidFill>
                  <a:srgbClr val="404040"/>
                </a:solidFill>
                <a:effectLst/>
                <a:latin typeface="Arial" panose="020B0604020202020204" pitchFamily="34" charset="0"/>
                <a:ea typeface="Calibri" panose="020F0502020204030204" pitchFamily="34" charset="0"/>
              </a:rPr>
              <a:t>Discuss the multi-professional ACP Role. </a:t>
            </a:r>
          </a:p>
          <a:p>
            <a:pPr>
              <a:tabLst>
                <a:tab pos="457200" algn="l"/>
              </a:tabLst>
            </a:pPr>
            <a:r>
              <a:rPr lang="en-US" sz="1800" dirty="0">
                <a:solidFill>
                  <a:srgbClr val="404040"/>
                </a:solidFill>
                <a:effectLst/>
                <a:latin typeface="Arial" panose="020B0604020202020204" pitchFamily="34" charset="0"/>
                <a:ea typeface="Calibri" panose="020F0502020204030204" pitchFamily="34" charset="0"/>
              </a:rPr>
              <a:t>Describe the obligations of the ACP manager's role       regarding support and training of ACP’s.</a:t>
            </a:r>
            <a:endParaRPr lang="en-GB" sz="1800" dirty="0">
              <a:effectLst/>
              <a:latin typeface="Times New Roman" panose="02020603050405020304" pitchFamily="18" charset="0"/>
              <a:ea typeface="Calibri" panose="020F0502020204030204" pitchFamily="34" charset="0"/>
            </a:endParaRPr>
          </a:p>
          <a:p>
            <a:pPr>
              <a:tabLst>
                <a:tab pos="457200" algn="l"/>
              </a:tabLst>
            </a:pPr>
            <a:r>
              <a:rPr lang="en-US" sz="1800" dirty="0">
                <a:solidFill>
                  <a:srgbClr val="404040"/>
                </a:solidFill>
                <a:effectLst/>
                <a:latin typeface="Arial" panose="020B0604020202020204" pitchFamily="34" charset="0"/>
                <a:ea typeface="Calibri" panose="020F0502020204030204" pitchFamily="34" charset="0"/>
              </a:rPr>
              <a:t>Describe the governance and process requirements when   developing new ACP roles.</a:t>
            </a:r>
            <a:endParaRPr lang="en-GB" sz="1800" dirty="0">
              <a:effectLst/>
              <a:latin typeface="Times New Roman" panose="02020603050405020304" pitchFamily="18" charset="0"/>
              <a:ea typeface="Calibri" panose="020F0502020204030204" pitchFamily="34" charset="0"/>
            </a:endParaRPr>
          </a:p>
          <a:p>
            <a:pPr marL="400050" indent="-285750"/>
            <a:r>
              <a:rPr lang="en-US" sz="1800" dirty="0">
                <a:solidFill>
                  <a:srgbClr val="404040"/>
                </a:solidFill>
                <a:effectLst/>
                <a:latin typeface="Arial" panose="020B0604020202020204" pitchFamily="34" charset="0"/>
                <a:ea typeface="Calibri" panose="020F0502020204030204" pitchFamily="34" charset="0"/>
              </a:rPr>
              <a:t>Discuss the use of Action Learning Sets to support ACP students and potential students at Sussex Partnership NHS Trust</a:t>
            </a:r>
            <a:endParaRPr lang="en-GB" sz="1800" dirty="0">
              <a:effectLst/>
              <a:latin typeface="Times New Roman" panose="02020603050405020304" pitchFamily="18" charset="0"/>
              <a:ea typeface="Calibri" panose="020F0502020204030204" pitchFamily="34" charset="0"/>
            </a:endParaRPr>
          </a:p>
          <a:p>
            <a:pPr marL="400050" indent="-285750"/>
            <a:r>
              <a:rPr lang="en-US" sz="1800" dirty="0">
                <a:solidFill>
                  <a:srgbClr val="404040"/>
                </a:solidFill>
                <a:effectLst/>
                <a:latin typeface="Arial" panose="020B0604020202020204" pitchFamily="34" charset="0"/>
                <a:ea typeface="Calibri" panose="020F0502020204030204" pitchFamily="34" charset="0"/>
              </a:rPr>
              <a:t>Discuss the national drivers for investing in the ACP role. </a:t>
            </a:r>
            <a:endParaRPr lang="en-GB" sz="1800" dirty="0">
              <a:effectLst/>
              <a:latin typeface="Times New Roman" panose="02020603050405020304" pitchFamily="18" charset="0"/>
              <a:ea typeface="Calibri" panose="020F0502020204030204" pitchFamily="34" charset="0"/>
            </a:endParaRPr>
          </a:p>
          <a:p>
            <a:endParaRPr lang="en-GB" dirty="0"/>
          </a:p>
        </p:txBody>
      </p:sp>
    </p:spTree>
    <p:extLst>
      <p:ext uri="{BB962C8B-B14F-4D97-AF65-F5344CB8AC3E}">
        <p14:creationId xmlns:p14="http://schemas.microsoft.com/office/powerpoint/2010/main" val="171170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3" y="609600"/>
            <a:ext cx="8596668" cy="1320800"/>
          </a:xfrm>
        </p:spPr>
        <p:txBody>
          <a:bodyPr>
            <a:normAutofit/>
          </a:bodyPr>
          <a:lstStyle/>
          <a:p>
            <a:r>
              <a:rPr lang="en-GB" dirty="0"/>
              <a:t>Introduction</a:t>
            </a:r>
          </a:p>
        </p:txBody>
      </p:sp>
      <p:sp>
        <p:nvSpPr>
          <p:cNvPr id="3" name="Content Placeholder 2"/>
          <p:cNvSpPr>
            <a:spLocks noGrp="1"/>
          </p:cNvSpPr>
          <p:nvPr>
            <p:ph idx="1"/>
          </p:nvPr>
        </p:nvSpPr>
        <p:spPr>
          <a:xfrm>
            <a:off x="1333501" y="1412776"/>
            <a:ext cx="8470899" cy="4320480"/>
          </a:xfrm>
        </p:spPr>
        <p:txBody>
          <a:bodyPr>
            <a:normAutofit/>
          </a:bodyPr>
          <a:lstStyle/>
          <a:p>
            <a:pPr>
              <a:lnSpc>
                <a:spcPct val="90000"/>
              </a:lnSpc>
            </a:pPr>
            <a:r>
              <a:rPr lang="en-GB" dirty="0"/>
              <a:t>The national picture for  advanced clinical practice is comparable to the situation within many healthcare settings; roles have been developed to predominantly meet service needs in acute care, within an emergency department or theatre setting, </a:t>
            </a:r>
          </a:p>
          <a:p>
            <a:pPr>
              <a:lnSpc>
                <a:spcPct val="90000"/>
              </a:lnSpc>
            </a:pPr>
            <a:r>
              <a:rPr lang="en-GB" dirty="0"/>
              <a:t>This situation has been recognised at a national level and led to the release by Health Education England of the ‘Multi-professional framework for Advanced Clinical Practice in England Nov 2017’ </a:t>
            </a:r>
          </a:p>
          <a:p>
            <a:pPr>
              <a:lnSpc>
                <a:spcPct val="90000"/>
              </a:lnSpc>
            </a:pPr>
            <a:r>
              <a:rPr lang="en-GB" dirty="0"/>
              <a:t>This framework provides guidance on ACP roles both established and in development and how they should be governed. </a:t>
            </a:r>
          </a:p>
          <a:p>
            <a:pPr>
              <a:lnSpc>
                <a:spcPct val="90000"/>
              </a:lnSpc>
            </a:pPr>
            <a:r>
              <a:rPr lang="en-GB" dirty="0"/>
              <a:t>Each Speciality is gradually working on taking the framework and creating a Core capability document relevant to that speciality.( e.g. Mental Health, PC Nursing ,Paramedic etc)</a:t>
            </a:r>
          </a:p>
        </p:txBody>
      </p:sp>
    </p:spTree>
    <p:extLst>
      <p:ext uri="{BB962C8B-B14F-4D97-AF65-F5344CB8AC3E}">
        <p14:creationId xmlns:p14="http://schemas.microsoft.com/office/powerpoint/2010/main" val="180711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6502D-8B13-4B99-BFEE-AAE27183D7DC}"/>
              </a:ext>
            </a:extLst>
          </p:cNvPr>
          <p:cNvSpPr>
            <a:spLocks noGrp="1"/>
          </p:cNvSpPr>
          <p:nvPr>
            <p:ph type="title"/>
          </p:nvPr>
        </p:nvSpPr>
        <p:spPr>
          <a:xfrm>
            <a:off x="4965430" y="629268"/>
            <a:ext cx="6586491" cy="1286160"/>
          </a:xfrm>
        </p:spPr>
        <p:txBody>
          <a:bodyPr anchor="b">
            <a:normAutofit/>
          </a:bodyPr>
          <a:lstStyle/>
          <a:p>
            <a:r>
              <a:rPr lang="en-GB" sz="3600" b="1" dirty="0">
                <a:solidFill>
                  <a:schemeClr val="accent6">
                    <a:lumMod val="50000"/>
                  </a:schemeClr>
                </a:solidFill>
              </a:rPr>
              <a:t>Purpose of </a:t>
            </a:r>
            <a:r>
              <a:rPr lang="en-GB" sz="3600" b="1" dirty="0" smtClean="0">
                <a:solidFill>
                  <a:schemeClr val="accent6">
                    <a:lumMod val="50000"/>
                  </a:schemeClr>
                </a:solidFill>
              </a:rPr>
              <a:t>Workshop</a:t>
            </a:r>
            <a:endParaRPr lang="en-GB" sz="3600" b="1" dirty="0">
              <a:solidFill>
                <a:schemeClr val="accent6">
                  <a:lumMod val="50000"/>
                </a:schemeClr>
              </a:solidFill>
            </a:endParaRPr>
          </a:p>
        </p:txBody>
      </p:sp>
      <p:pic>
        <p:nvPicPr>
          <p:cNvPr id="4" name="Picture 3">
            <a:extLst>
              <a:ext uri="{FF2B5EF4-FFF2-40B4-BE49-F238E27FC236}">
                <a16:creationId xmlns="" xmlns:a16="http://schemas.microsoft.com/office/drawing/2014/main" id="{BB80B3FA-C248-4684-983E-0B614EA3C6C2}"/>
              </a:ext>
            </a:extLst>
          </p:cNvPr>
          <p:cNvPicPr>
            <a:picLocks noChangeAspect="1"/>
          </p:cNvPicPr>
          <p:nvPr/>
        </p:nvPicPr>
        <p:blipFill rotWithShape="1">
          <a:blip r:embed="rId3"/>
          <a:srcRect l="12090" r="56310" b="1"/>
          <a:stretch/>
        </p:blipFill>
        <p:spPr>
          <a:xfrm>
            <a:off x="20" y="10"/>
            <a:ext cx="4635571" cy="6857990"/>
          </a:xfrm>
          <a:prstGeom prst="rect">
            <a:avLst/>
          </a:prstGeom>
          <a:effectLst/>
        </p:spPr>
      </p:pic>
      <p:cxnSp>
        <p:nvCxnSpPr>
          <p:cNvPr id="19" name="Straight Connector 18">
            <a:extLst>
              <a:ext uri="{FF2B5EF4-FFF2-40B4-BE49-F238E27FC236}">
                <a16:creationId xmlns=""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5080934" y="2115117"/>
            <a:ext cx="6309360" cy="0"/>
          </a:xfrm>
          <a:prstGeom prst="line">
            <a:avLst/>
          </a:prstGeom>
          <a:ln w="19050">
            <a:solidFill>
              <a:srgbClr val="FFAB0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 xmlns:a16="http://schemas.microsoft.com/office/drawing/2014/main" id="{80648E76-5EDD-416C-8730-98B5E9EC5938}"/>
              </a:ext>
            </a:extLst>
          </p:cNvPr>
          <p:cNvSpPr>
            <a:spLocks noGrp="1"/>
          </p:cNvSpPr>
          <p:nvPr>
            <p:ph idx="1"/>
          </p:nvPr>
        </p:nvSpPr>
        <p:spPr>
          <a:xfrm>
            <a:off x="4965431" y="2438400"/>
            <a:ext cx="6586489" cy="3433006"/>
          </a:xfrm>
        </p:spPr>
        <p:txBody>
          <a:bodyPr>
            <a:noAutofit/>
          </a:bodyPr>
          <a:lstStyle/>
          <a:p>
            <a:pPr marL="0" indent="0">
              <a:buNone/>
            </a:pPr>
            <a:r>
              <a:rPr lang="en-GB" sz="3600" dirty="0" smtClean="0">
                <a:solidFill>
                  <a:schemeClr val="accent6">
                    <a:lumMod val="50000"/>
                  </a:schemeClr>
                </a:solidFill>
              </a:rPr>
              <a:t>To provide an Introduction into </a:t>
            </a:r>
            <a:r>
              <a:rPr lang="en-GB" sz="3600" dirty="0">
                <a:solidFill>
                  <a:schemeClr val="accent6">
                    <a:lumMod val="50000"/>
                  </a:schemeClr>
                </a:solidFill>
              </a:rPr>
              <a:t>the Advanced Clinical Practitioner Role, to support individuals, Supervisors, Practices and PCNs to develop a clearer understand about the </a:t>
            </a:r>
            <a:r>
              <a:rPr lang="en-GB" sz="3600" dirty="0" smtClean="0">
                <a:solidFill>
                  <a:schemeClr val="accent6">
                    <a:lumMod val="50000"/>
                  </a:schemeClr>
                </a:solidFill>
              </a:rPr>
              <a:t>Advanced Clinical Practice role.</a:t>
            </a:r>
            <a:endParaRPr lang="en-GB" sz="3600" dirty="0">
              <a:solidFill>
                <a:schemeClr val="accent6">
                  <a:lumMod val="50000"/>
                </a:schemeClr>
              </a:solidFill>
            </a:endParaRPr>
          </a:p>
        </p:txBody>
      </p:sp>
    </p:spTree>
    <p:extLst>
      <p:ext uri="{BB962C8B-B14F-4D97-AF65-F5344CB8AC3E}">
        <p14:creationId xmlns:p14="http://schemas.microsoft.com/office/powerpoint/2010/main" val="941884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3" y="609600"/>
            <a:ext cx="8596668" cy="1320800"/>
          </a:xfrm>
        </p:spPr>
        <p:txBody>
          <a:bodyPr>
            <a:normAutofit/>
          </a:bodyPr>
          <a:lstStyle/>
          <a:p>
            <a:pPr>
              <a:lnSpc>
                <a:spcPct val="90000"/>
              </a:lnSpc>
            </a:pPr>
            <a:r>
              <a:rPr lang="en-GB" sz="3100"/>
              <a:t>Future Developments- </a:t>
            </a:r>
            <a:br>
              <a:rPr lang="en-GB" sz="3100"/>
            </a:br>
            <a:r>
              <a:rPr lang="en-GB" sz="3100"/>
              <a:t>New ACP Roles- Drivers for Change</a:t>
            </a:r>
          </a:p>
        </p:txBody>
      </p:sp>
      <p:sp>
        <p:nvSpPr>
          <p:cNvPr id="3" name="Content Placeholder 2"/>
          <p:cNvSpPr>
            <a:spLocks noGrp="1"/>
          </p:cNvSpPr>
          <p:nvPr>
            <p:ph idx="1"/>
          </p:nvPr>
        </p:nvSpPr>
        <p:spPr>
          <a:xfrm>
            <a:off x="1333501" y="2160590"/>
            <a:ext cx="8470899" cy="3429260"/>
          </a:xfrm>
        </p:spPr>
        <p:txBody>
          <a:bodyPr>
            <a:normAutofit lnSpcReduction="10000"/>
          </a:bodyPr>
          <a:lstStyle/>
          <a:p>
            <a:pPr>
              <a:lnSpc>
                <a:spcPct val="90000"/>
              </a:lnSpc>
            </a:pPr>
            <a:r>
              <a:rPr lang="en-GB" dirty="0"/>
              <a:t>DRIVERS - National </a:t>
            </a:r>
          </a:p>
          <a:p>
            <a:pPr marL="0" indent="0">
              <a:lnSpc>
                <a:spcPct val="90000"/>
              </a:lnSpc>
              <a:buNone/>
            </a:pPr>
            <a:r>
              <a:rPr lang="en-GB" dirty="0"/>
              <a:t>	• Long Term plan and more recently the people plan </a:t>
            </a:r>
          </a:p>
          <a:p>
            <a:pPr marL="0" indent="0">
              <a:lnSpc>
                <a:spcPct val="90000"/>
              </a:lnSpc>
              <a:buNone/>
            </a:pPr>
            <a:r>
              <a:rPr lang="en-GB" dirty="0"/>
              <a:t>	• Shortage of junior doctors </a:t>
            </a:r>
          </a:p>
          <a:p>
            <a:pPr marL="0" indent="0">
              <a:lnSpc>
                <a:spcPct val="90000"/>
              </a:lnSpc>
              <a:buNone/>
            </a:pPr>
            <a:r>
              <a:rPr lang="en-GB" dirty="0"/>
              <a:t>	• NHS funding pressures, activity/acuity increases</a:t>
            </a:r>
          </a:p>
          <a:p>
            <a:pPr>
              <a:lnSpc>
                <a:spcPct val="90000"/>
              </a:lnSpc>
            </a:pPr>
            <a:r>
              <a:rPr lang="en-GB" dirty="0"/>
              <a:t>  DRIVERS - Local </a:t>
            </a:r>
          </a:p>
          <a:p>
            <a:pPr marL="0" indent="0">
              <a:lnSpc>
                <a:spcPct val="90000"/>
              </a:lnSpc>
              <a:buNone/>
            </a:pPr>
            <a:r>
              <a:rPr lang="en-GB" dirty="0"/>
              <a:t>	• Medical rota gaps</a:t>
            </a:r>
          </a:p>
          <a:p>
            <a:pPr marL="0" indent="0">
              <a:lnSpc>
                <a:spcPct val="90000"/>
              </a:lnSpc>
              <a:buNone/>
            </a:pPr>
            <a:r>
              <a:rPr lang="en-GB" dirty="0"/>
              <a:t>	• High locum spend </a:t>
            </a:r>
          </a:p>
          <a:p>
            <a:pPr marL="0" indent="0">
              <a:lnSpc>
                <a:spcPct val="90000"/>
              </a:lnSpc>
              <a:buNone/>
            </a:pPr>
            <a:r>
              <a:rPr lang="en-GB" dirty="0"/>
              <a:t>	• Limited career progression choice at Bands 6/7/8 </a:t>
            </a:r>
          </a:p>
          <a:p>
            <a:pPr marL="0" indent="0">
              <a:lnSpc>
                <a:spcPct val="90000"/>
              </a:lnSpc>
              <a:buNone/>
            </a:pPr>
            <a:r>
              <a:rPr lang="en-GB" dirty="0"/>
              <a:t>	• Difficult to recruit/retain experienced AHPs, nurses</a:t>
            </a:r>
          </a:p>
          <a:p>
            <a:pPr marL="0" indent="0">
              <a:lnSpc>
                <a:spcPct val="90000"/>
              </a:lnSpc>
              <a:buNone/>
            </a:pPr>
            <a:r>
              <a:rPr lang="en-GB" dirty="0"/>
              <a:t>       &amp; midwives</a:t>
            </a:r>
          </a:p>
          <a:p>
            <a:pPr>
              <a:lnSpc>
                <a:spcPct val="90000"/>
              </a:lnSpc>
            </a:pPr>
            <a:endParaRPr lang="en-GB" dirty="0"/>
          </a:p>
          <a:p>
            <a:pPr>
              <a:lnSpc>
                <a:spcPct val="90000"/>
              </a:lnSpc>
            </a:pPr>
            <a:endParaRPr lang="en-GB" sz="1500" dirty="0"/>
          </a:p>
        </p:txBody>
      </p:sp>
    </p:spTree>
    <p:extLst>
      <p:ext uri="{BB962C8B-B14F-4D97-AF65-F5344CB8AC3E}">
        <p14:creationId xmlns:p14="http://schemas.microsoft.com/office/powerpoint/2010/main" val="3339500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3" y="609600"/>
            <a:ext cx="8596668" cy="947192"/>
          </a:xfrm>
        </p:spPr>
        <p:txBody>
          <a:bodyPr>
            <a:normAutofit fontScale="90000"/>
          </a:bodyPr>
          <a:lstStyle/>
          <a:p>
            <a:pPr>
              <a:lnSpc>
                <a:spcPct val="90000"/>
              </a:lnSpc>
            </a:pPr>
            <a:r>
              <a:rPr lang="en-GB" sz="2800" dirty="0"/>
              <a:t/>
            </a:r>
            <a:br>
              <a:rPr lang="en-GB" sz="2800" dirty="0"/>
            </a:br>
            <a:r>
              <a:rPr lang="en-GB" sz="2800" dirty="0"/>
              <a:t>Benefits    -   National &amp; Local </a:t>
            </a:r>
            <a:br>
              <a:rPr lang="en-GB" sz="2800" dirty="0"/>
            </a:br>
            <a:endParaRPr lang="en-GB" sz="2800" dirty="0"/>
          </a:p>
        </p:txBody>
      </p:sp>
      <p:sp>
        <p:nvSpPr>
          <p:cNvPr id="3" name="Content Placeholder 2"/>
          <p:cNvSpPr>
            <a:spLocks noGrp="1"/>
          </p:cNvSpPr>
          <p:nvPr>
            <p:ph idx="1"/>
          </p:nvPr>
        </p:nvSpPr>
        <p:spPr>
          <a:xfrm>
            <a:off x="1333503" y="1556793"/>
            <a:ext cx="8596668" cy="4484570"/>
          </a:xfrm>
        </p:spPr>
        <p:txBody>
          <a:bodyPr>
            <a:normAutofit/>
          </a:bodyPr>
          <a:lstStyle/>
          <a:p>
            <a:pPr>
              <a:lnSpc>
                <a:spcPct val="90000"/>
              </a:lnSpc>
            </a:pPr>
            <a:endParaRPr lang="en-GB" sz="900" dirty="0"/>
          </a:p>
          <a:p>
            <a:pPr>
              <a:lnSpc>
                <a:spcPct val="90000"/>
              </a:lnSpc>
            </a:pPr>
            <a:r>
              <a:rPr lang="en-GB" sz="1400" dirty="0"/>
              <a:t>Improved quality, safety, continuity of patient care</a:t>
            </a:r>
          </a:p>
          <a:p>
            <a:pPr>
              <a:lnSpc>
                <a:spcPct val="90000"/>
              </a:lnSpc>
            </a:pPr>
            <a:r>
              <a:rPr lang="en-GB" sz="1400" dirty="0"/>
              <a:t>Experienced staff remain in clinical/patient-focused roles </a:t>
            </a:r>
          </a:p>
          <a:p>
            <a:pPr>
              <a:lnSpc>
                <a:spcPct val="90000"/>
              </a:lnSpc>
            </a:pPr>
            <a:r>
              <a:rPr lang="en-GB" sz="1400" dirty="0"/>
              <a:t>Enhanced staff engagement, retention and innovation in service development </a:t>
            </a:r>
          </a:p>
          <a:p>
            <a:pPr>
              <a:lnSpc>
                <a:spcPct val="90000"/>
              </a:lnSpc>
            </a:pPr>
            <a:r>
              <a:rPr lang="en-GB" sz="1400" dirty="0"/>
              <a:t>Reduction in high locum/agency spend </a:t>
            </a:r>
          </a:p>
          <a:p>
            <a:pPr>
              <a:lnSpc>
                <a:spcPct val="90000"/>
              </a:lnSpc>
            </a:pPr>
            <a:r>
              <a:rPr lang="en-GB" sz="1400" dirty="0"/>
              <a:t>Enhanced inter professional learning opportunities</a:t>
            </a:r>
          </a:p>
          <a:p>
            <a:pPr>
              <a:lnSpc>
                <a:spcPct val="90000"/>
              </a:lnSpc>
            </a:pPr>
            <a:endParaRPr lang="en-GB" sz="900" dirty="0"/>
          </a:p>
          <a:p>
            <a:pPr marL="0" indent="0">
              <a:lnSpc>
                <a:spcPct val="90000"/>
              </a:lnSpc>
              <a:buNone/>
            </a:pPr>
            <a:r>
              <a:rPr lang="en-GB" sz="900" dirty="0"/>
              <a:t>1.https://www.england.nhs.uk/five-year-forward-view/ and https://www.england.nhs.uk/2017/03/next-steps-on-the-five-year- forward-view/</a:t>
            </a:r>
          </a:p>
          <a:p>
            <a:pPr marL="0" indent="0">
              <a:lnSpc>
                <a:spcPct val="90000"/>
              </a:lnSpc>
              <a:buNone/>
            </a:pPr>
            <a:r>
              <a:rPr lang="en-GB" sz="900" dirty="0"/>
              <a:t>2.http://www.bbc.co.uk/news/health-35667939</a:t>
            </a:r>
          </a:p>
          <a:p>
            <a:pPr marL="0" indent="0">
              <a:lnSpc>
                <a:spcPct val="90000"/>
              </a:lnSpc>
              <a:buNone/>
            </a:pPr>
            <a:r>
              <a:rPr lang="en-GB" sz="900" dirty="0"/>
              <a:t>3.https://www.nuffieldtrust.org.uk/files/2017-03/evidence-to-the-house-of-lords-committee.pdf</a:t>
            </a:r>
          </a:p>
          <a:p>
            <a:pPr marL="0" indent="0">
              <a:lnSpc>
                <a:spcPct val="90000"/>
              </a:lnSpc>
              <a:buNone/>
            </a:pPr>
            <a:r>
              <a:rPr lang="en-GB" sz="900" dirty="0"/>
              <a:t>4.An evaluation of the implementation of Advanced Nurse Practitioner (ANP) roles in an acute hospital setting. JAN 2014</a:t>
            </a:r>
          </a:p>
          <a:p>
            <a:pPr marL="0" indent="0">
              <a:lnSpc>
                <a:spcPct val="90000"/>
              </a:lnSpc>
              <a:buNone/>
            </a:pPr>
            <a:r>
              <a:rPr lang="en-GB" sz="900" dirty="0"/>
              <a:t>5.Transforming Nursing Roles Developing Advanced Practice In NHS Scotland June 2016 – summary and recommendations</a:t>
            </a:r>
          </a:p>
          <a:p>
            <a:pPr marL="0" indent="0">
              <a:lnSpc>
                <a:spcPct val="90000"/>
              </a:lnSpc>
              <a:buNone/>
            </a:pPr>
            <a:r>
              <a:rPr lang="en-GB" sz="900" dirty="0"/>
              <a:t>6.Development and implementation of non-medical practitioners in acute care. BJN, 2016, Vol 25, No 20</a:t>
            </a:r>
          </a:p>
          <a:p>
            <a:pPr marL="0" indent="0">
              <a:lnSpc>
                <a:spcPct val="90000"/>
              </a:lnSpc>
              <a:buNone/>
            </a:pPr>
            <a:r>
              <a:rPr lang="en-GB" sz="900" dirty="0"/>
              <a:t>7.Impact of advanced non-medical practitioners in emergency care: protocol for a scoping study. BMJ open 2017 ACP roles</a:t>
            </a:r>
          </a:p>
          <a:p>
            <a:pPr>
              <a:lnSpc>
                <a:spcPct val="90000"/>
              </a:lnSpc>
            </a:pPr>
            <a:endParaRPr lang="en-GB" sz="900" dirty="0"/>
          </a:p>
          <a:p>
            <a:pPr>
              <a:lnSpc>
                <a:spcPct val="90000"/>
              </a:lnSpc>
            </a:pPr>
            <a:endParaRPr lang="en-GB" sz="900" dirty="0"/>
          </a:p>
          <a:p>
            <a:pPr>
              <a:lnSpc>
                <a:spcPct val="90000"/>
              </a:lnSpc>
            </a:pPr>
            <a:endParaRPr lang="en-GB" sz="900" dirty="0"/>
          </a:p>
        </p:txBody>
      </p:sp>
    </p:spTree>
    <p:extLst>
      <p:ext uri="{BB962C8B-B14F-4D97-AF65-F5344CB8AC3E}">
        <p14:creationId xmlns:p14="http://schemas.microsoft.com/office/powerpoint/2010/main" val="449466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9" y="816638"/>
            <a:ext cx="3367359" cy="5224724"/>
          </a:xfrm>
        </p:spPr>
        <p:txBody>
          <a:bodyPr anchor="ctr">
            <a:normAutofit/>
          </a:bodyPr>
          <a:lstStyle/>
          <a:p>
            <a:r>
              <a:rPr lang="en-GB" dirty="0"/>
              <a:t>The National framework - Overview</a:t>
            </a:r>
          </a:p>
        </p:txBody>
      </p:sp>
      <p:sp>
        <p:nvSpPr>
          <p:cNvPr id="3" name="Content Placeholder 2"/>
          <p:cNvSpPr>
            <a:spLocks noGrp="1"/>
          </p:cNvSpPr>
          <p:nvPr>
            <p:ph idx="1"/>
          </p:nvPr>
        </p:nvSpPr>
        <p:spPr>
          <a:xfrm>
            <a:off x="4654297" y="816638"/>
            <a:ext cx="4619705" cy="5224724"/>
          </a:xfrm>
        </p:spPr>
        <p:txBody>
          <a:bodyPr anchor="ctr">
            <a:normAutofit/>
          </a:bodyPr>
          <a:lstStyle/>
          <a:p>
            <a:pPr marL="0" indent="0">
              <a:buNone/>
            </a:pPr>
            <a:r>
              <a:rPr lang="en-GB" b="1" dirty="0"/>
              <a:t>Gives clear guidance for:</a:t>
            </a:r>
          </a:p>
          <a:p>
            <a:r>
              <a:rPr lang="en-GB" dirty="0"/>
              <a:t>Advanced Clinical Practitioners</a:t>
            </a:r>
          </a:p>
          <a:p>
            <a:pPr marL="0" indent="0">
              <a:buNone/>
            </a:pPr>
            <a:r>
              <a:rPr lang="en-GB" b="1" dirty="0"/>
              <a:t>The Four Key pillars of Practice</a:t>
            </a:r>
          </a:p>
          <a:p>
            <a:r>
              <a:rPr lang="en-GB" dirty="0"/>
              <a:t>Supporting Employers/Organisations &amp; Primary care.</a:t>
            </a:r>
          </a:p>
          <a:p>
            <a:pPr>
              <a:buFont typeface="Wingdings" panose="05000000000000000000" pitchFamily="2" charset="2"/>
              <a:buChar char="§"/>
            </a:pPr>
            <a:r>
              <a:rPr lang="en-GB" dirty="0"/>
              <a:t>Support and Supervision recommendations</a:t>
            </a:r>
          </a:p>
          <a:p>
            <a:pPr>
              <a:buFont typeface="Wingdings" panose="05000000000000000000" pitchFamily="2" charset="2"/>
              <a:buChar char="§"/>
            </a:pPr>
            <a:r>
              <a:rPr lang="en-GB" dirty="0"/>
              <a:t>Training - specific to ACP Level of practice</a:t>
            </a:r>
          </a:p>
          <a:p>
            <a:pPr>
              <a:buFont typeface="Wingdings" panose="05000000000000000000" pitchFamily="2" charset="2"/>
              <a:buChar char="§"/>
            </a:pPr>
            <a:r>
              <a:rPr lang="en-GB" dirty="0"/>
              <a:t>Governance requirements of organisations</a:t>
            </a:r>
          </a:p>
          <a:p>
            <a:pPr>
              <a:buFont typeface="Wingdings" panose="05000000000000000000" pitchFamily="2" charset="2"/>
              <a:buChar char="§"/>
            </a:pPr>
            <a:r>
              <a:rPr lang="en-GB" dirty="0"/>
              <a:t>Developing New roles guidance</a:t>
            </a:r>
          </a:p>
        </p:txBody>
      </p:sp>
    </p:spTree>
    <p:extLst>
      <p:ext uri="{BB962C8B-B14F-4D97-AF65-F5344CB8AC3E}">
        <p14:creationId xmlns:p14="http://schemas.microsoft.com/office/powerpoint/2010/main" val="313218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10" name="Rectangle 9">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 name="Straight Connector 11">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3" y="3681416"/>
            <a:ext cx="476355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8"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9"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6"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0" y="3589870"/>
            <a:ext cx="181716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5" y="-8467"/>
            <a:ext cx="7109847"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endParaRPr>
          </a:p>
        </p:txBody>
      </p:sp>
      <p:sp>
        <p:nvSpPr>
          <p:cNvPr id="2" name="Title 1"/>
          <p:cNvSpPr>
            <a:spLocks noGrp="1"/>
          </p:cNvSpPr>
          <p:nvPr>
            <p:ph type="title"/>
          </p:nvPr>
        </p:nvSpPr>
        <p:spPr>
          <a:xfrm>
            <a:off x="677335" y="609602"/>
            <a:ext cx="3843375" cy="5545667"/>
          </a:xfrm>
        </p:spPr>
        <p:txBody>
          <a:bodyPr anchor="ctr">
            <a:normAutofit/>
          </a:bodyPr>
          <a:lstStyle/>
          <a:p>
            <a:r>
              <a:rPr lang="en-GB">
                <a:solidFill>
                  <a:schemeClr val="tx1">
                    <a:lumMod val="85000"/>
                    <a:lumOff val="15000"/>
                  </a:schemeClr>
                </a:solidFill>
              </a:rPr>
              <a:t>What is an ACP ?</a:t>
            </a:r>
          </a:p>
        </p:txBody>
      </p:sp>
      <p:sp>
        <p:nvSpPr>
          <p:cNvPr id="3" name="Content Placeholder 2"/>
          <p:cNvSpPr>
            <a:spLocks noGrp="1"/>
          </p:cNvSpPr>
          <p:nvPr>
            <p:ph idx="1"/>
          </p:nvPr>
        </p:nvSpPr>
        <p:spPr>
          <a:xfrm>
            <a:off x="6116084" y="609603"/>
            <a:ext cx="5511296" cy="5545667"/>
          </a:xfrm>
        </p:spPr>
        <p:txBody>
          <a:bodyPr anchor="ctr">
            <a:normAutofit/>
          </a:bodyPr>
          <a:lstStyle/>
          <a:p>
            <a:pPr>
              <a:lnSpc>
                <a:spcPct val="90000"/>
              </a:lnSpc>
            </a:pPr>
            <a:r>
              <a:rPr lang="en-GB" sz="1500">
                <a:solidFill>
                  <a:srgbClr val="FFFFFF"/>
                </a:solidFill>
              </a:rPr>
              <a:t>ACP definition from the national framework:</a:t>
            </a:r>
          </a:p>
          <a:p>
            <a:pPr>
              <a:lnSpc>
                <a:spcPct val="90000"/>
              </a:lnSpc>
            </a:pPr>
            <a:r>
              <a:rPr lang="en-GB" sz="1500">
                <a:solidFill>
                  <a:srgbClr val="FFFFFF"/>
                </a:solidFill>
              </a:rPr>
              <a:t>“Advanced Clinical Practice is delivered by experienced registered healthcare practitioners.  It is a level of practice characterised by a high level of autonomy and complex decision-making.  This is underpinned by a master’s level award or equivalent that encompasses the four pillars of clinical practice, management and leadership, education and research, with demonstration of core and area specific clinical competence. Advanced Clinical Practice embodies the ability to manage complete clinical care in partnership with patients/carers.  It includes the analysis and synthesis of complex problems across a range of settings, enabling innovative solutions to enhance patient experience and improve outcomes.”</a:t>
            </a:r>
          </a:p>
          <a:p>
            <a:pPr>
              <a:lnSpc>
                <a:spcPct val="90000"/>
              </a:lnSpc>
            </a:pPr>
            <a:r>
              <a:rPr lang="en-GB" sz="1500">
                <a:solidFill>
                  <a:srgbClr val="FFFFFF"/>
                </a:solidFill>
              </a:rPr>
              <a:t>(Health Education England, 2017)</a:t>
            </a:r>
          </a:p>
          <a:p>
            <a:pPr>
              <a:lnSpc>
                <a:spcPct val="90000"/>
              </a:lnSpc>
            </a:pPr>
            <a:endParaRPr lang="en-GB" sz="1500">
              <a:solidFill>
                <a:srgbClr val="FFFFFF"/>
              </a:solidFill>
            </a:endParaRPr>
          </a:p>
        </p:txBody>
      </p:sp>
    </p:spTree>
    <p:extLst>
      <p:ext uri="{BB962C8B-B14F-4D97-AF65-F5344CB8AC3E}">
        <p14:creationId xmlns:p14="http://schemas.microsoft.com/office/powerpoint/2010/main" val="173861060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699" y="274638"/>
            <a:ext cx="8416664" cy="1066130"/>
          </a:xfrm>
        </p:spPr>
        <p:txBody>
          <a:bodyPr>
            <a:noAutofit/>
          </a:bodyPr>
          <a:lstStyle/>
          <a:p>
            <a:pPr algn="ctr"/>
            <a:r>
              <a:rPr lang="en-GB" sz="2400" dirty="0"/>
              <a:t>ACP vs ENP/ESP/Clinical Specialist – Differences (Allie Carter SCFT Scoping Project)</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381" y="1514462"/>
            <a:ext cx="8668752" cy="421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685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3" name="Group 40">
            <a:extLst>
              <a:ext uri="{FF2B5EF4-FFF2-40B4-BE49-F238E27FC236}">
                <a16:creationId xmlns:a16="http://schemas.microsoft.com/office/drawing/2014/main" xmlns="" id="{E09B7E24-271E-4A3A-9D65-EE95ED9723D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8467"/>
            <a:ext cx="12192001" cy="6866467"/>
            <a:chOff x="0" y="-8467"/>
            <a:chExt cx="12192000" cy="6866467"/>
          </a:xfrm>
        </p:grpSpPr>
        <p:cxnSp>
          <p:nvCxnSpPr>
            <p:cNvPr id="42" name="Straight Connector 41">
              <a:extLst>
                <a:ext uri="{FF2B5EF4-FFF2-40B4-BE49-F238E27FC236}">
                  <a16:creationId xmlns:a16="http://schemas.microsoft.com/office/drawing/2014/main" xmlns="" id="{45C59434-03B2-4F06-8362-A01DD785E20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xmlns="" id="{4FDF3815-C9F7-4B9E-A371-DE71C4E9D17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xmlns="" id="{34C30A41-6D9F-42F2-BE4A-B6D2E44007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xmlns="" id="{8577AE11-EC00-4E67-9DDD-624E9DA1231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xmlns="" id="{406A24DE-7A6F-4459-9A79-712243D200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xmlns="" id="{BFEBE697-7D77-4AC8-8E68-0483B47DFB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xmlns="" id="{49FC7B15-C721-4A23-8F6A-2CFA77C614E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xmlns="" id="{164E8ACB-FC50-451D-AF0A-879ABC6EA6B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xmlns="" id="{D5F354A0-F0C9-4254-A913-DD68E78161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51" name="Isosceles Triangle 50">
              <a:extLst>
                <a:ext uri="{FF2B5EF4-FFF2-40B4-BE49-F238E27FC236}">
                  <a16:creationId xmlns:a16="http://schemas.microsoft.com/office/drawing/2014/main" xmlns="" id="{9B01B525-8D81-44A3-BC1F-C711B89D232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8" y="692696"/>
            <a:ext cx="8288032" cy="936104"/>
          </a:xfrm>
        </p:spPr>
        <p:txBody>
          <a:bodyPr vert="horz" lIns="91440" tIns="45720" rIns="91440" bIns="45720" rtlCol="0" anchor="b">
            <a:normAutofit fontScale="90000"/>
          </a:bodyPr>
          <a:lstStyle/>
          <a:p>
            <a:pPr algn="ctr">
              <a:lnSpc>
                <a:spcPct val="90000"/>
              </a:lnSpc>
            </a:pPr>
            <a:r>
              <a:rPr lang="en-US" sz="3300" dirty="0"/>
              <a:t>Advanced Practice Pillars – To aid competency  development.</a:t>
            </a:r>
          </a:p>
        </p:txBody>
      </p:sp>
      <p:pic>
        <p:nvPicPr>
          <p:cNvPr id="9" name="Content Placeholder 8">
            <a:extLst>
              <a:ext uri="{FF2B5EF4-FFF2-40B4-BE49-F238E27FC236}">
                <a16:creationId xmlns:a16="http://schemas.microsoft.com/office/drawing/2014/main" xmlns="" id="{BDC65B52-1E64-43EC-8134-16539C801C33}"/>
              </a:ext>
            </a:extLst>
          </p:cNvPr>
          <p:cNvPicPr>
            <a:picLocks noGrp="1" noChangeAspect="1"/>
          </p:cNvPicPr>
          <p:nvPr>
            <p:ph idx="1"/>
          </p:nvPr>
        </p:nvPicPr>
        <p:blipFill>
          <a:blip r:embed="rId2"/>
          <a:stretch>
            <a:fillRect/>
          </a:stretch>
        </p:blipFill>
        <p:spPr>
          <a:xfrm>
            <a:off x="1176577" y="1916832"/>
            <a:ext cx="8006352" cy="4453884"/>
          </a:xfrm>
          <a:prstGeom prst="rect">
            <a:avLst/>
          </a:prstGeom>
        </p:spPr>
      </p:pic>
    </p:spTree>
    <p:extLst>
      <p:ext uri="{BB962C8B-B14F-4D97-AF65-F5344CB8AC3E}">
        <p14:creationId xmlns:p14="http://schemas.microsoft.com/office/powerpoint/2010/main" val="250513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38369844-B327-4D49-98E4-827203ADF0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8467"/>
            <a:ext cx="12192001" cy="6866467"/>
            <a:chOff x="0" y="-8467"/>
            <a:chExt cx="12192000" cy="6866467"/>
          </a:xfrm>
        </p:grpSpPr>
        <p:cxnSp>
          <p:nvCxnSpPr>
            <p:cNvPr id="9" name="Straight Connector 8">
              <a:extLst>
                <a:ext uri="{FF2B5EF4-FFF2-40B4-BE49-F238E27FC236}">
                  <a16:creationId xmlns:a16="http://schemas.microsoft.com/office/drawing/2014/main" xmlns="" id="{715249AA-E70E-4DAE-A265-2E3DE9D7C9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DD16B149-ADB4-41B1-A60E-1A03588790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xmlns="" id="{B53998E5-48EB-4528-87CF-792F41468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xmlns="" id="{870554EF-7AD0-4B55-9FFF-38E8FA108D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xmlns="" id="{2CB215DE-9630-439F-A0A9-1D96839C5D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xmlns="" id="{F73C83A3-9645-481D-A4C0-430939918F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xmlns="" id="{2FA98AB7-2E6E-4C28-BB73-33EA563644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xmlns="" id="{C11A2791-813E-4B8A-BE6F-BF3F8979EA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xmlns="" id="{6DFFDA6E-1AB0-456D-9AFE-6CA686043F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xmlns="" id="{3E3E1654-1512-4D06-9969-80D50078FB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xmlns="" id="{9179DE42-5613-4B35-A1E6-6CCBAA13C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Straight Connector 21">
            <a:extLst>
              <a:ext uri="{FF2B5EF4-FFF2-40B4-BE49-F238E27FC236}">
                <a16:creationId xmlns:a16="http://schemas.microsoft.com/office/drawing/2014/main" xmlns="" id="{EB898B32-3891-4C3A-8F58-C5969D2E903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xmlns="" id="{4AE4806D-B8F9-4679-A68A-9BD21C01A30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67176" y="3681416"/>
            <a:ext cx="4763557"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xmlns="" id="{52FB45E9-914E-4471-AC87-E475CD5176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58766" y="-8467"/>
            <a:ext cx="300734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xmlns="" id="{C310626D-5743-49D4-8F7D-88C4F8F057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80731"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xmlns="" id="{3C195FC1-B568-4C72-9902-34CB35DDD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9622" y="3048000"/>
            <a:ext cx="3259668"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xmlns="" id="{EF2BDF77-362C-43F0-8CBB-A969EC2AE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11788"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xmlns="" id="{4BE96B01-3929-432D-B8C2-ADBCB74C2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48955" y="3589870"/>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xmlns="" id="{2A6FCDE6-CDE2-4C51-B18E-A95CFB6797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16289"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a:extLst>
              <a:ext uri="{FF2B5EF4-FFF2-40B4-BE49-F238E27FC236}">
                <a16:creationId xmlns:a16="http://schemas.microsoft.com/office/drawing/2014/main" xmlns="" id="{85F51AEC-7217-423C-98E0-EE2D3EE1BDE8}"/>
              </a:ext>
            </a:extLst>
          </p:cNvPr>
          <p:cNvSpPr>
            <a:spLocks noGrp="1"/>
          </p:cNvSpPr>
          <p:nvPr>
            <p:ph type="title"/>
          </p:nvPr>
        </p:nvSpPr>
        <p:spPr>
          <a:xfrm>
            <a:off x="4419138" y="1020874"/>
            <a:ext cx="6960759" cy="2849671"/>
          </a:xfrm>
        </p:spPr>
        <p:txBody>
          <a:bodyPr vert="horz" lIns="91440" tIns="45720" rIns="91440" bIns="45720" rtlCol="0" anchor="b">
            <a:normAutofit/>
          </a:bodyPr>
          <a:lstStyle/>
          <a:p>
            <a:r>
              <a:rPr lang="en-US" sz="5200" dirty="0">
                <a:solidFill>
                  <a:srgbClr val="FFFFFF"/>
                </a:solidFill>
              </a:rPr>
              <a:t>Governance</a:t>
            </a:r>
          </a:p>
        </p:txBody>
      </p:sp>
      <p:sp>
        <p:nvSpPr>
          <p:cNvPr id="38" name="Isosceles Triangle 37">
            <a:extLst>
              <a:ext uri="{FF2B5EF4-FFF2-40B4-BE49-F238E27FC236}">
                <a16:creationId xmlns:a16="http://schemas.microsoft.com/office/drawing/2014/main" xmlns="" id="{9D2E8756-2465-473A-BA2A-2DB1D6224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4062562" y="3271490"/>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265186995"/>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8C29D8-9B92-4B7B-A11D-82723DF8AF1B}"/>
              </a:ext>
            </a:extLst>
          </p:cNvPr>
          <p:cNvSpPr>
            <a:spLocks noGrp="1"/>
          </p:cNvSpPr>
          <p:nvPr>
            <p:ph type="title"/>
          </p:nvPr>
        </p:nvSpPr>
        <p:spPr/>
        <p:txBody>
          <a:bodyPr>
            <a:normAutofit/>
          </a:bodyPr>
          <a:lstStyle/>
          <a:p>
            <a:r>
              <a:rPr lang="en-US" dirty="0"/>
              <a:t>Organizational/Employer </a:t>
            </a:r>
            <a:br>
              <a:rPr lang="en-US" dirty="0"/>
            </a:br>
            <a:r>
              <a:rPr lang="en-US" dirty="0"/>
              <a:t>Governance Considerations</a:t>
            </a:r>
            <a:endParaRPr lang="en-GB" dirty="0"/>
          </a:p>
        </p:txBody>
      </p:sp>
      <p:sp>
        <p:nvSpPr>
          <p:cNvPr id="3" name="Content Placeholder 2">
            <a:extLst>
              <a:ext uri="{FF2B5EF4-FFF2-40B4-BE49-F238E27FC236}">
                <a16:creationId xmlns:a16="http://schemas.microsoft.com/office/drawing/2014/main" xmlns="" id="{EF96E0BF-D14B-4503-8D5C-783D87496E5A}"/>
              </a:ext>
            </a:extLst>
          </p:cNvPr>
          <p:cNvSpPr>
            <a:spLocks noGrp="1"/>
          </p:cNvSpPr>
          <p:nvPr>
            <p:ph idx="1"/>
          </p:nvPr>
        </p:nvSpPr>
        <p:spPr/>
        <p:txBody>
          <a:bodyPr>
            <a:normAutofit/>
          </a:bodyPr>
          <a:lstStyle/>
          <a:p>
            <a:pPr>
              <a:lnSpc>
                <a:spcPct val="115000"/>
              </a:lnSpc>
              <a:spcAft>
                <a:spcPts val="1000"/>
              </a:spcAft>
            </a:pPr>
            <a:r>
              <a:rPr lang="en-GB" sz="1800" dirty="0">
                <a:solidFill>
                  <a:srgbClr val="1F497D"/>
                </a:solidFill>
                <a:effectLst/>
                <a:latin typeface="Helvetica" panose="020B0604020202020204" pitchFamily="34" charset="0"/>
                <a:ea typeface="Helvetica" panose="020B0604020202020204" pitchFamily="34" charset="0"/>
                <a:cs typeface="Times New Roman" panose="02020603050405020304" pitchFamily="18" charset="0"/>
              </a:rPr>
              <a:t>The following which is lifted from the 2017 Multi-professional framework, clearly articulates just how important this is and what must be considered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solidFill>
                  <a:srgbClr val="1F497D"/>
                </a:solidFill>
                <a:effectLst/>
                <a:latin typeface="Helvetica" panose="020B0604020202020204" pitchFamily="34" charset="0"/>
                <a:ea typeface="Helvetica" panose="020B0604020202020204" pitchFamily="34" charset="0"/>
                <a:cs typeface="Times New Roman" panose="02020603050405020304" pitchFamily="18" charset="0"/>
              </a:rPr>
              <a:t>‘The governance of advanced clinical practice roles is vital to their success. Good governance involves inclusive, participative decision making with clear lines of accountability and responsibility. Policies and processes need to be in place and must include the evaluation of effectiveness, impact, ongoing sustainability, and responsiveness.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dirty="0">
                <a:solidFill>
                  <a:srgbClr val="1F497D"/>
                </a:solidFill>
                <a:effectLst/>
                <a:latin typeface="Helvetica" panose="020B0604020202020204" pitchFamily="34" charset="0"/>
                <a:ea typeface="Helvetica" panose="020B0604020202020204" pitchFamily="34" charset="0"/>
                <a:cs typeface="Times New Roman" panose="02020603050405020304" pitchFamily="18" charset="0"/>
              </a:rPr>
              <a:t>Organisations must ensure that robust governance arrangements surrounding all types and levels of practice, are in place prior to the establishment of new roles, and these must be enhanced and strengthened for existing ones.’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4889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F38718-B606-4D25-A22C-AF0F1F158A78}"/>
              </a:ext>
            </a:extLst>
          </p:cNvPr>
          <p:cNvSpPr>
            <a:spLocks noGrp="1"/>
          </p:cNvSpPr>
          <p:nvPr>
            <p:ph type="title"/>
          </p:nvPr>
        </p:nvSpPr>
        <p:spPr>
          <a:xfrm>
            <a:off x="652480" y="1382486"/>
            <a:ext cx="3547581" cy="4093028"/>
          </a:xfrm>
        </p:spPr>
        <p:txBody>
          <a:bodyPr anchor="ctr">
            <a:normAutofit/>
          </a:bodyPr>
          <a:lstStyle/>
          <a:p>
            <a:r>
              <a:rPr lang="en-US" sz="2800" dirty="0">
                <a:solidFill>
                  <a:schemeClr val="accent1">
                    <a:lumMod val="75000"/>
                  </a:schemeClr>
                </a:solidFill>
              </a:rPr>
              <a:t>In Summary</a:t>
            </a:r>
            <a:br>
              <a:rPr lang="en-US" sz="2800" dirty="0">
                <a:solidFill>
                  <a:schemeClr val="accent1">
                    <a:lumMod val="75000"/>
                  </a:schemeClr>
                </a:solidFill>
              </a:rPr>
            </a:br>
            <a:r>
              <a:rPr lang="en-US" sz="2800" dirty="0">
                <a:solidFill>
                  <a:schemeClr val="accent1">
                    <a:lumMod val="75000"/>
                  </a:schemeClr>
                </a:solidFill>
              </a:rPr>
              <a:t/>
            </a:r>
            <a:br>
              <a:rPr lang="en-US" sz="2800" dirty="0">
                <a:solidFill>
                  <a:schemeClr val="accent1">
                    <a:lumMod val="75000"/>
                  </a:schemeClr>
                </a:solidFill>
              </a:rPr>
            </a:br>
            <a:r>
              <a:rPr lang="en-US" sz="2000" dirty="0" err="1">
                <a:solidFill>
                  <a:schemeClr val="accent1">
                    <a:lumMod val="75000"/>
                  </a:schemeClr>
                </a:solidFill>
              </a:rPr>
              <a:t>Organisations</a:t>
            </a:r>
            <a:r>
              <a:rPr lang="en-US" sz="2000" dirty="0">
                <a:solidFill>
                  <a:schemeClr val="accent1">
                    <a:lumMod val="75000"/>
                  </a:schemeClr>
                </a:solidFill>
              </a:rPr>
              <a:t> /</a:t>
            </a:r>
            <a:br>
              <a:rPr lang="en-US" sz="2000" dirty="0">
                <a:solidFill>
                  <a:schemeClr val="accent1">
                    <a:lumMod val="75000"/>
                  </a:schemeClr>
                </a:solidFill>
              </a:rPr>
            </a:br>
            <a:r>
              <a:rPr lang="en-US" sz="2000" dirty="0">
                <a:solidFill>
                  <a:schemeClr val="accent1">
                    <a:lumMod val="75000"/>
                  </a:schemeClr>
                </a:solidFill>
              </a:rPr>
              <a:t>Trusts/Practices should be working towards having :</a:t>
            </a:r>
            <a:endParaRPr lang="en-GB" sz="2000" dirty="0">
              <a:solidFill>
                <a:schemeClr val="accent1">
                  <a:lumMod val="75000"/>
                </a:schemeClr>
              </a:solidFill>
            </a:endParaRPr>
          </a:p>
        </p:txBody>
      </p:sp>
      <p:graphicFrame>
        <p:nvGraphicFramePr>
          <p:cNvPr id="25" name="Content Placeholder 2">
            <a:extLst>
              <a:ext uri="{FF2B5EF4-FFF2-40B4-BE49-F238E27FC236}">
                <a16:creationId xmlns:a16="http://schemas.microsoft.com/office/drawing/2014/main" xmlns="" id="{4805B74D-AD44-47D3-8570-433BCF99BBA5}"/>
              </a:ext>
            </a:extLst>
          </p:cNvPr>
          <p:cNvGraphicFramePr>
            <a:graphicFrameLocks noGrp="1"/>
          </p:cNvGraphicFramePr>
          <p:nvPr>
            <p:ph idx="1"/>
            <p:extLst>
              <p:ext uri="{D42A27DB-BD31-4B8C-83A1-F6EECF244321}">
                <p14:modId xmlns:p14="http://schemas.microsoft.com/office/powerpoint/2010/main" val="2266325155"/>
              </p:ext>
            </p:extLst>
          </p:nvPr>
        </p:nvGraphicFramePr>
        <p:xfrm>
          <a:off x="4852544" y="944564"/>
          <a:ext cx="6692813"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0237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10" name="Rectangle 9">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 name="Straight Connector 11">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3" y="3681416"/>
            <a:ext cx="476355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8"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9"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6"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0" y="3589870"/>
            <a:ext cx="181716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5" y="-8467"/>
            <a:ext cx="7109847"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endParaRPr>
          </a:p>
        </p:txBody>
      </p:sp>
      <p:sp>
        <p:nvSpPr>
          <p:cNvPr id="2" name="Title 1"/>
          <p:cNvSpPr>
            <a:spLocks noGrp="1"/>
          </p:cNvSpPr>
          <p:nvPr>
            <p:ph type="title"/>
          </p:nvPr>
        </p:nvSpPr>
        <p:spPr>
          <a:xfrm>
            <a:off x="677335" y="609602"/>
            <a:ext cx="3843375" cy="5545667"/>
          </a:xfrm>
        </p:spPr>
        <p:txBody>
          <a:bodyPr anchor="ctr">
            <a:normAutofit/>
          </a:bodyPr>
          <a:lstStyle/>
          <a:p>
            <a:r>
              <a:rPr lang="en-GB" dirty="0">
                <a:solidFill>
                  <a:schemeClr val="tx1">
                    <a:lumMod val="85000"/>
                    <a:lumOff val="15000"/>
                  </a:schemeClr>
                </a:solidFill>
              </a:rPr>
              <a:t>Supervision &amp; Support</a:t>
            </a:r>
            <a:br>
              <a:rPr lang="en-GB" dirty="0">
                <a:solidFill>
                  <a:schemeClr val="tx1">
                    <a:lumMod val="85000"/>
                    <a:lumOff val="15000"/>
                  </a:schemeClr>
                </a:solidFill>
              </a:rPr>
            </a:br>
            <a:r>
              <a:rPr lang="en-GB" sz="1200" dirty="0">
                <a:solidFill>
                  <a:schemeClr val="tx1">
                    <a:lumMod val="85000"/>
                    <a:lumOff val="15000"/>
                  </a:schemeClr>
                </a:solidFill>
              </a:rPr>
              <a:t>(The Centre for Advancing Practice – Workplace Supervision for Advanced Clinical Practice </a:t>
            </a:r>
            <a:r>
              <a:rPr lang="en-GB" sz="1200" dirty="0">
                <a:solidFill>
                  <a:schemeClr val="tx1">
                    <a:lumMod val="85000"/>
                    <a:lumOff val="15000"/>
                  </a:schemeClr>
                </a:solidFill>
                <a:hlinkClick r:id="rId2"/>
              </a:rPr>
              <a:t>www.hee.nhs.uk</a:t>
            </a:r>
            <a:r>
              <a:rPr lang="en-GB" sz="1200" dirty="0">
                <a:solidFill>
                  <a:schemeClr val="tx1">
                    <a:lumMod val="85000"/>
                    <a:lumOff val="15000"/>
                  </a:schemeClr>
                </a:solidFill>
              </a:rPr>
              <a:t> )</a:t>
            </a:r>
          </a:p>
        </p:txBody>
      </p:sp>
      <p:sp>
        <p:nvSpPr>
          <p:cNvPr id="3" name="Content Placeholder 2"/>
          <p:cNvSpPr>
            <a:spLocks noGrp="1"/>
          </p:cNvSpPr>
          <p:nvPr>
            <p:ph idx="1"/>
          </p:nvPr>
        </p:nvSpPr>
        <p:spPr>
          <a:xfrm>
            <a:off x="6116084" y="609603"/>
            <a:ext cx="5511296" cy="5545667"/>
          </a:xfrm>
        </p:spPr>
        <p:txBody>
          <a:bodyPr anchor="ctr">
            <a:normAutofit/>
          </a:bodyPr>
          <a:lstStyle/>
          <a:p>
            <a:pPr>
              <a:lnSpc>
                <a:spcPct val="90000"/>
              </a:lnSpc>
            </a:pPr>
            <a:r>
              <a:rPr lang="en-GB" sz="1700" b="1">
                <a:solidFill>
                  <a:srgbClr val="FFFFFF"/>
                </a:solidFill>
              </a:rPr>
              <a:t> Employers must ensure regular review and supervision is carried out by those who are appropriately qualified to do so.</a:t>
            </a:r>
          </a:p>
          <a:p>
            <a:pPr>
              <a:lnSpc>
                <a:spcPct val="90000"/>
              </a:lnSpc>
            </a:pPr>
            <a:r>
              <a:rPr lang="en-GB" sz="1700">
                <a:solidFill>
                  <a:srgbClr val="FFFFFF"/>
                </a:solidFill>
              </a:rPr>
              <a:t>Governance arrangements must also ensure that those who support and review practice are also developed, facilitated and supported to carry out this role.</a:t>
            </a:r>
          </a:p>
          <a:p>
            <a:pPr>
              <a:lnSpc>
                <a:spcPct val="90000"/>
              </a:lnSpc>
            </a:pPr>
            <a:r>
              <a:rPr lang="en-GB" sz="1700">
                <a:solidFill>
                  <a:srgbClr val="FFFFFF"/>
                </a:solidFill>
              </a:rPr>
              <a:t>The development of health and care professionals to enable them to operate at the level of advanced clinical practice, requires three elements within the workplace:</a:t>
            </a:r>
          </a:p>
          <a:p>
            <a:pPr>
              <a:lnSpc>
                <a:spcPct val="90000"/>
              </a:lnSpc>
            </a:pPr>
            <a:r>
              <a:rPr lang="en-GB" sz="1700">
                <a:solidFill>
                  <a:srgbClr val="FFFFFF"/>
                </a:solidFill>
              </a:rPr>
              <a:t>• </a:t>
            </a:r>
            <a:r>
              <a:rPr lang="en-GB" sz="1700" b="1">
                <a:solidFill>
                  <a:srgbClr val="FFFFFF"/>
                </a:solidFill>
              </a:rPr>
              <a:t>development </a:t>
            </a:r>
            <a:r>
              <a:rPr lang="en-GB" sz="1700">
                <a:solidFill>
                  <a:srgbClr val="FFFFFF"/>
                </a:solidFill>
              </a:rPr>
              <a:t>of competence and capability</a:t>
            </a:r>
          </a:p>
          <a:p>
            <a:pPr>
              <a:lnSpc>
                <a:spcPct val="90000"/>
              </a:lnSpc>
            </a:pPr>
            <a:r>
              <a:rPr lang="en-GB" sz="1700">
                <a:solidFill>
                  <a:srgbClr val="FFFFFF"/>
                </a:solidFill>
              </a:rPr>
              <a:t>• </a:t>
            </a:r>
            <a:r>
              <a:rPr lang="en-GB" sz="1700" b="1">
                <a:solidFill>
                  <a:srgbClr val="FFFFFF"/>
                </a:solidFill>
              </a:rPr>
              <a:t>supervision </a:t>
            </a:r>
            <a:r>
              <a:rPr lang="en-GB" sz="1700">
                <a:solidFill>
                  <a:srgbClr val="FFFFFF"/>
                </a:solidFill>
              </a:rPr>
              <a:t>and support in the work place</a:t>
            </a:r>
          </a:p>
          <a:p>
            <a:pPr>
              <a:lnSpc>
                <a:spcPct val="90000"/>
              </a:lnSpc>
            </a:pPr>
            <a:r>
              <a:rPr lang="en-GB" sz="1700">
                <a:solidFill>
                  <a:srgbClr val="FFFFFF"/>
                </a:solidFill>
              </a:rPr>
              <a:t>• </a:t>
            </a:r>
            <a:r>
              <a:rPr lang="en-GB" sz="1700" b="1">
                <a:solidFill>
                  <a:srgbClr val="FFFFFF"/>
                </a:solidFill>
              </a:rPr>
              <a:t>assessment </a:t>
            </a:r>
            <a:r>
              <a:rPr lang="en-GB" sz="1700">
                <a:solidFill>
                  <a:srgbClr val="FFFFFF"/>
                </a:solidFill>
              </a:rPr>
              <a:t>of competence and capability</a:t>
            </a:r>
          </a:p>
        </p:txBody>
      </p:sp>
    </p:spTree>
    <p:extLst>
      <p:ext uri="{BB962C8B-B14F-4D97-AF65-F5344CB8AC3E}">
        <p14:creationId xmlns:p14="http://schemas.microsoft.com/office/powerpoint/2010/main" val="305099687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A0E45-2330-45E8-905E-31F84060740C}"/>
              </a:ext>
            </a:extLst>
          </p:cNvPr>
          <p:cNvSpPr>
            <a:spLocks noGrp="1"/>
          </p:cNvSpPr>
          <p:nvPr>
            <p:ph type="title"/>
          </p:nvPr>
        </p:nvSpPr>
        <p:spPr/>
        <p:txBody>
          <a:bodyPr>
            <a:noAutofit/>
          </a:bodyPr>
          <a:lstStyle/>
          <a:p>
            <a:r>
              <a:rPr lang="en-GB" sz="3600" b="1" dirty="0">
                <a:solidFill>
                  <a:schemeClr val="accent6">
                    <a:lumMod val="50000"/>
                  </a:schemeClr>
                </a:solidFill>
              </a:rPr>
              <a:t>Our intention is </a:t>
            </a:r>
            <a:r>
              <a:rPr lang="en-GB" sz="3600" b="1" dirty="0" smtClean="0">
                <a:solidFill>
                  <a:schemeClr val="accent6">
                    <a:lumMod val="50000"/>
                  </a:schemeClr>
                </a:solidFill>
              </a:rPr>
              <a:t>to……. </a:t>
            </a:r>
            <a:endParaRPr lang="en-GB" sz="3600" b="1" dirty="0">
              <a:solidFill>
                <a:schemeClr val="accent6">
                  <a:lumMod val="50000"/>
                </a:schemeClr>
              </a:solidFill>
            </a:endParaRPr>
          </a:p>
        </p:txBody>
      </p:sp>
      <p:pic>
        <p:nvPicPr>
          <p:cNvPr id="8" name="Picture 1" descr="image001">
            <a:extLst>
              <a:ext uri="{FF2B5EF4-FFF2-40B4-BE49-F238E27FC236}">
                <a16:creationId xmlns="" xmlns:a16="http://schemas.microsoft.com/office/drawing/2014/main" id="{ED56106F-34C1-497C-B268-C0F82F751C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07115" y="191831"/>
            <a:ext cx="2841545" cy="13304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half" idx="1"/>
          </p:nvPr>
        </p:nvSpPr>
        <p:spPr>
          <a:xfrm>
            <a:off x="838199" y="1683731"/>
            <a:ext cx="10229193" cy="4351338"/>
          </a:xfrm>
        </p:spPr>
        <p:txBody>
          <a:bodyPr>
            <a:noAutofit/>
          </a:bodyPr>
          <a:lstStyle/>
          <a:p>
            <a:pPr lvl="0"/>
            <a:r>
              <a:rPr lang="en-GB" sz="2100" dirty="0" smtClean="0">
                <a:solidFill>
                  <a:schemeClr val="accent6">
                    <a:lumMod val="50000"/>
                  </a:schemeClr>
                </a:solidFill>
              </a:rPr>
              <a:t>Give </a:t>
            </a:r>
            <a:r>
              <a:rPr lang="en-GB" sz="2100" dirty="0">
                <a:solidFill>
                  <a:schemeClr val="accent6">
                    <a:lumMod val="50000"/>
                  </a:schemeClr>
                </a:solidFill>
              </a:rPr>
              <a:t>a General Overview of </a:t>
            </a:r>
            <a:r>
              <a:rPr lang="en-GB" sz="2100" dirty="0" smtClean="0">
                <a:solidFill>
                  <a:schemeClr val="accent6">
                    <a:lumMod val="50000"/>
                  </a:schemeClr>
                </a:solidFill>
              </a:rPr>
              <a:t>the national picture for Multi </a:t>
            </a:r>
            <a:r>
              <a:rPr lang="en-GB" sz="2100" dirty="0">
                <a:solidFill>
                  <a:schemeClr val="accent6">
                    <a:lumMod val="50000"/>
                  </a:schemeClr>
                </a:solidFill>
              </a:rPr>
              <a:t>-professional ACP’s</a:t>
            </a:r>
          </a:p>
          <a:p>
            <a:pPr lvl="0"/>
            <a:r>
              <a:rPr lang="en-GB" sz="2100" dirty="0">
                <a:solidFill>
                  <a:schemeClr val="accent6">
                    <a:lumMod val="50000"/>
                  </a:schemeClr>
                </a:solidFill>
              </a:rPr>
              <a:t> </a:t>
            </a:r>
            <a:r>
              <a:rPr lang="en-US" sz="2100" dirty="0" smtClean="0">
                <a:solidFill>
                  <a:schemeClr val="accent6">
                    <a:lumMod val="50000"/>
                  </a:schemeClr>
                </a:solidFill>
              </a:rPr>
              <a:t>To </a:t>
            </a:r>
            <a:r>
              <a:rPr lang="en-US" sz="2100" dirty="0">
                <a:solidFill>
                  <a:schemeClr val="accent6">
                    <a:lumMod val="50000"/>
                  </a:schemeClr>
                </a:solidFill>
              </a:rPr>
              <a:t>give an overview for all concerned of the HEE Multi professional Framework For ACP’s-What for/Who for/How to use?</a:t>
            </a:r>
            <a:endParaRPr lang="en-GB" sz="2100" dirty="0">
              <a:solidFill>
                <a:schemeClr val="accent6">
                  <a:lumMod val="50000"/>
                </a:schemeClr>
              </a:solidFill>
            </a:endParaRPr>
          </a:p>
          <a:p>
            <a:pPr lvl="0"/>
            <a:r>
              <a:rPr lang="en-US" sz="2100" dirty="0">
                <a:solidFill>
                  <a:schemeClr val="accent6">
                    <a:lumMod val="50000"/>
                  </a:schemeClr>
                </a:solidFill>
              </a:rPr>
              <a:t>To give an introduction to the ACP Role – what does this really mean? Defining features/level of practice.</a:t>
            </a:r>
            <a:endParaRPr lang="en-GB" sz="2100" dirty="0">
              <a:solidFill>
                <a:schemeClr val="accent6">
                  <a:lumMod val="50000"/>
                </a:schemeClr>
              </a:solidFill>
            </a:endParaRPr>
          </a:p>
          <a:p>
            <a:pPr lvl="0"/>
            <a:r>
              <a:rPr lang="en-US" sz="2100" dirty="0">
                <a:solidFill>
                  <a:schemeClr val="accent6">
                    <a:lumMod val="50000"/>
                  </a:schemeClr>
                </a:solidFill>
              </a:rPr>
              <a:t>Guidance and definition of Multi-professional level of </a:t>
            </a:r>
            <a:r>
              <a:rPr lang="en-US" sz="2100" dirty="0" smtClean="0">
                <a:solidFill>
                  <a:schemeClr val="accent6">
                    <a:lumMod val="50000"/>
                  </a:schemeClr>
                </a:solidFill>
              </a:rPr>
              <a:t>Advanced </a:t>
            </a:r>
            <a:r>
              <a:rPr lang="en-US" sz="2100" dirty="0">
                <a:solidFill>
                  <a:schemeClr val="accent6">
                    <a:lumMod val="50000"/>
                  </a:schemeClr>
                </a:solidFill>
              </a:rPr>
              <a:t>Clinical Practice.</a:t>
            </a:r>
            <a:endParaRPr lang="en-GB" sz="2100" dirty="0">
              <a:solidFill>
                <a:schemeClr val="accent6">
                  <a:lumMod val="50000"/>
                </a:schemeClr>
              </a:solidFill>
            </a:endParaRPr>
          </a:p>
          <a:p>
            <a:pPr lvl="0"/>
            <a:r>
              <a:rPr lang="en-US" sz="2100" dirty="0">
                <a:solidFill>
                  <a:schemeClr val="accent6">
                    <a:lumMod val="50000"/>
                  </a:schemeClr>
                </a:solidFill>
              </a:rPr>
              <a:t>To understand   the obligation of ACP Managers /Supporting employers </a:t>
            </a:r>
            <a:r>
              <a:rPr lang="en-US" sz="2100" dirty="0" err="1">
                <a:solidFill>
                  <a:schemeClr val="accent6">
                    <a:lumMod val="50000"/>
                  </a:schemeClr>
                </a:solidFill>
              </a:rPr>
              <a:t>etc</a:t>
            </a:r>
            <a:r>
              <a:rPr lang="en-US" sz="2100" dirty="0">
                <a:solidFill>
                  <a:schemeClr val="accent6">
                    <a:lumMod val="50000"/>
                  </a:schemeClr>
                </a:solidFill>
              </a:rPr>
              <a:t> regarding  the support and training of ACP’s </a:t>
            </a:r>
            <a:endParaRPr lang="en-GB" sz="2100" dirty="0">
              <a:solidFill>
                <a:schemeClr val="accent6">
                  <a:lumMod val="50000"/>
                </a:schemeClr>
              </a:solidFill>
            </a:endParaRPr>
          </a:p>
          <a:p>
            <a:pPr lvl="0"/>
            <a:r>
              <a:rPr lang="en-US" sz="2100" dirty="0">
                <a:solidFill>
                  <a:schemeClr val="accent6">
                    <a:lumMod val="50000"/>
                  </a:schemeClr>
                </a:solidFill>
              </a:rPr>
              <a:t> To understand the governance and process requirements when developing new ACP roles.</a:t>
            </a:r>
            <a:endParaRPr lang="en-GB" sz="2100" dirty="0">
              <a:solidFill>
                <a:schemeClr val="accent6">
                  <a:lumMod val="50000"/>
                </a:schemeClr>
              </a:solidFill>
            </a:endParaRPr>
          </a:p>
          <a:p>
            <a:pPr lvl="0"/>
            <a:r>
              <a:rPr lang="en-US" sz="2100" dirty="0">
                <a:solidFill>
                  <a:schemeClr val="accent6">
                    <a:lumMod val="50000"/>
                  </a:schemeClr>
                </a:solidFill>
              </a:rPr>
              <a:t>To understand the Organizational needs/Obligations regarding ACP’s (Governance and Strategy)</a:t>
            </a:r>
            <a:endParaRPr lang="en-GB" sz="2100" dirty="0">
              <a:solidFill>
                <a:schemeClr val="accent6">
                  <a:lumMod val="50000"/>
                </a:schemeClr>
              </a:solidFill>
            </a:endParaRPr>
          </a:p>
          <a:p>
            <a:pPr lvl="0"/>
            <a:r>
              <a:rPr lang="en-US" sz="2100" dirty="0">
                <a:solidFill>
                  <a:schemeClr val="accent6">
                    <a:lumMod val="50000"/>
                  </a:schemeClr>
                </a:solidFill>
              </a:rPr>
              <a:t>To understand the plan moving forwards of the use of </a:t>
            </a:r>
            <a:r>
              <a:rPr lang="en-GB" sz="2100" dirty="0" smtClean="0">
                <a:solidFill>
                  <a:schemeClr val="accent6">
                    <a:lumMod val="50000"/>
                  </a:schemeClr>
                </a:solidFill>
              </a:rPr>
              <a:t>Advanced Clinical Practice Development Groups</a:t>
            </a:r>
            <a:endParaRPr lang="en-GB" sz="2100" dirty="0">
              <a:solidFill>
                <a:schemeClr val="accent6">
                  <a:lumMod val="50000"/>
                </a:schemeClr>
              </a:solidFill>
            </a:endParaRPr>
          </a:p>
          <a:p>
            <a:pPr lvl="0"/>
            <a:r>
              <a:rPr lang="en-GB" sz="2100" dirty="0">
                <a:solidFill>
                  <a:schemeClr val="accent6">
                    <a:lumMod val="50000"/>
                  </a:schemeClr>
                </a:solidFill>
              </a:rPr>
              <a:t>Questions and next Steps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743" y="1685268"/>
            <a:ext cx="6316662"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276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10" name="Rectangle 9">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12" name="Straight Connector 11">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3" y="3681416"/>
            <a:ext cx="476355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8"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9"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6"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0" y="3589870"/>
            <a:ext cx="181716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5" y="-8467"/>
            <a:ext cx="7109847"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endParaRPr>
          </a:p>
        </p:txBody>
      </p:sp>
      <p:sp>
        <p:nvSpPr>
          <p:cNvPr id="2" name="Title 1">
            <a:extLst>
              <a:ext uri="{FF2B5EF4-FFF2-40B4-BE49-F238E27FC236}">
                <a16:creationId xmlns:a16="http://schemas.microsoft.com/office/drawing/2014/main" xmlns="" id="{6E774193-1DEC-4ED9-BBC4-4617280406F2}"/>
              </a:ext>
            </a:extLst>
          </p:cNvPr>
          <p:cNvSpPr>
            <a:spLocks noGrp="1"/>
          </p:cNvSpPr>
          <p:nvPr>
            <p:ph type="title"/>
          </p:nvPr>
        </p:nvSpPr>
        <p:spPr>
          <a:xfrm>
            <a:off x="677335" y="609602"/>
            <a:ext cx="3843375" cy="5545667"/>
          </a:xfrm>
        </p:spPr>
        <p:txBody>
          <a:bodyPr anchor="ctr">
            <a:normAutofit/>
          </a:bodyPr>
          <a:lstStyle/>
          <a:p>
            <a:r>
              <a:rPr lang="en-US" dirty="0">
                <a:solidFill>
                  <a:schemeClr val="tx1">
                    <a:lumMod val="85000"/>
                    <a:lumOff val="15000"/>
                  </a:schemeClr>
                </a:solidFill>
              </a:rPr>
              <a:t>Development of New Roles</a:t>
            </a:r>
            <a:br>
              <a:rPr lang="en-US" dirty="0">
                <a:solidFill>
                  <a:schemeClr val="tx1">
                    <a:lumMod val="85000"/>
                    <a:lumOff val="15000"/>
                  </a:schemeClr>
                </a:solidFill>
              </a:rPr>
            </a:br>
            <a:r>
              <a:rPr lang="en-US" dirty="0">
                <a:solidFill>
                  <a:schemeClr val="tx1">
                    <a:lumMod val="85000"/>
                    <a:lumOff val="15000"/>
                  </a:schemeClr>
                </a:solidFill>
              </a:rPr>
              <a:t/>
            </a:r>
            <a:br>
              <a:rPr lang="en-US" dirty="0">
                <a:solidFill>
                  <a:schemeClr val="tx1">
                    <a:lumMod val="85000"/>
                    <a:lumOff val="15000"/>
                  </a:schemeClr>
                </a:solidFill>
              </a:rPr>
            </a:br>
            <a:r>
              <a:rPr lang="en-US" sz="2000" dirty="0">
                <a:solidFill>
                  <a:schemeClr val="tx1">
                    <a:lumMod val="85000"/>
                    <a:lumOff val="15000"/>
                  </a:schemeClr>
                </a:solidFill>
              </a:rPr>
              <a:t>Services with Advanced Clinical Practitioner involvement.</a:t>
            </a:r>
            <a:endParaRPr lang="en-GB" sz="2000"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xmlns="" id="{AA4645DF-F060-4E7D-B89F-C18782AAB79D}"/>
              </a:ext>
            </a:extLst>
          </p:cNvPr>
          <p:cNvSpPr>
            <a:spLocks noGrp="1"/>
          </p:cNvSpPr>
          <p:nvPr>
            <p:ph idx="1"/>
          </p:nvPr>
        </p:nvSpPr>
        <p:spPr>
          <a:xfrm>
            <a:off x="6116084" y="609603"/>
            <a:ext cx="5511296" cy="5545667"/>
          </a:xfrm>
        </p:spPr>
        <p:txBody>
          <a:bodyPr anchor="ctr">
            <a:normAutofit/>
          </a:bodyPr>
          <a:lstStyle/>
          <a:p>
            <a:r>
              <a:rPr lang="en-US" dirty="0">
                <a:solidFill>
                  <a:srgbClr val="FFFFFF"/>
                </a:solidFill>
              </a:rPr>
              <a:t>Imperative this is done comprehensively</a:t>
            </a:r>
          </a:p>
          <a:p>
            <a:r>
              <a:rPr lang="en-US" dirty="0">
                <a:solidFill>
                  <a:srgbClr val="FFFFFF"/>
                </a:solidFill>
              </a:rPr>
              <a:t>Create pathways and guidance in </a:t>
            </a:r>
            <a:r>
              <a:rPr lang="en-US" dirty="0" err="1">
                <a:solidFill>
                  <a:srgbClr val="FFFFFF"/>
                </a:solidFill>
              </a:rPr>
              <a:t>organisations</a:t>
            </a:r>
            <a:r>
              <a:rPr lang="en-US" dirty="0">
                <a:solidFill>
                  <a:srgbClr val="FFFFFF"/>
                </a:solidFill>
              </a:rPr>
              <a:t> that are part of policy to ensure this is equitable and consistent</a:t>
            </a:r>
            <a:endParaRPr lang="en-GB" dirty="0">
              <a:solidFill>
                <a:srgbClr val="FFFFFF"/>
              </a:solidFill>
            </a:endParaRPr>
          </a:p>
        </p:txBody>
      </p:sp>
    </p:spTree>
    <p:extLst>
      <p:ext uri="{BB962C8B-B14F-4D97-AF65-F5344CB8AC3E}">
        <p14:creationId xmlns:p14="http://schemas.microsoft.com/office/powerpoint/2010/main" val="1497711535"/>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What Kind of Development is this?/What are the drivers for Change?</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1505" y="2160591"/>
            <a:ext cx="7687139" cy="388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059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05" y="1179154"/>
            <a:ext cx="3721192" cy="4463889"/>
          </a:xfrm>
        </p:spPr>
        <p:txBody>
          <a:bodyPr anchor="ctr">
            <a:normAutofit/>
          </a:bodyPr>
          <a:lstStyle/>
          <a:p>
            <a:pPr>
              <a:lnSpc>
                <a:spcPct val="90000"/>
              </a:lnSpc>
            </a:pPr>
            <a:r>
              <a:rPr lang="en-GB" sz="2800" dirty="0"/>
              <a:t>What’s recommended when developing new ACP Roles ?</a:t>
            </a:r>
            <a:br>
              <a:rPr lang="en-GB" sz="2800" dirty="0"/>
            </a:br>
            <a:r>
              <a:rPr lang="en-GB" sz="2800" dirty="0"/>
              <a:t/>
            </a:r>
            <a:br>
              <a:rPr lang="en-GB" sz="2800" dirty="0"/>
            </a:br>
            <a:r>
              <a:rPr lang="en-GB" sz="1800" dirty="0"/>
              <a:t>An example from scoping at SCFT –paper attached to invite</a:t>
            </a:r>
          </a:p>
        </p:txBody>
      </p:sp>
      <p:sp>
        <p:nvSpPr>
          <p:cNvPr id="3" name="Content Placeholder 2"/>
          <p:cNvSpPr>
            <a:spLocks noGrp="1"/>
          </p:cNvSpPr>
          <p:nvPr>
            <p:ph idx="1"/>
          </p:nvPr>
        </p:nvSpPr>
        <p:spPr>
          <a:xfrm>
            <a:off x="4978917" y="1109145"/>
            <a:ext cx="6341016" cy="4603900"/>
          </a:xfrm>
        </p:spPr>
        <p:txBody>
          <a:bodyPr anchor="ctr">
            <a:normAutofit/>
          </a:bodyPr>
          <a:lstStyle/>
          <a:p>
            <a:pPr marL="0" indent="0">
              <a:lnSpc>
                <a:spcPct val="90000"/>
              </a:lnSpc>
              <a:buNone/>
            </a:pPr>
            <a:r>
              <a:rPr lang="en-GB" sz="1000" dirty="0"/>
              <a:t>The Scoping at SCFT  Identified the Possibilities for Future Role Development </a:t>
            </a:r>
          </a:p>
          <a:p>
            <a:pPr marL="0" indent="0">
              <a:lnSpc>
                <a:spcPct val="90000"/>
              </a:lnSpc>
              <a:buNone/>
            </a:pPr>
            <a:r>
              <a:rPr lang="en-GB" sz="1000" dirty="0"/>
              <a:t>The exercise itself  raised  awareness of the ways in which ACP’s can enhance and lead services.</a:t>
            </a:r>
          </a:p>
          <a:p>
            <a:pPr marL="0" indent="0">
              <a:lnSpc>
                <a:spcPct val="90000"/>
              </a:lnSpc>
              <a:buNone/>
            </a:pPr>
            <a:r>
              <a:rPr lang="en-GB" sz="1000" dirty="0"/>
              <a:t>Each post will require the pack developed being used and appropriate input from the Lead for Advanced Clinical Practice/professional Lead be encouraged. This pack  includes</a:t>
            </a:r>
          </a:p>
          <a:p>
            <a:pPr>
              <a:lnSpc>
                <a:spcPct val="90000"/>
              </a:lnSpc>
            </a:pPr>
            <a:r>
              <a:rPr lang="en-GB" sz="1000" dirty="0"/>
              <a:t>	What Kind of Development? Checklist</a:t>
            </a:r>
          </a:p>
          <a:p>
            <a:pPr>
              <a:lnSpc>
                <a:spcPct val="90000"/>
              </a:lnSpc>
            </a:pPr>
            <a:r>
              <a:rPr lang="en-GB" sz="1000" dirty="0"/>
              <a:t>	Drivers for Change</a:t>
            </a:r>
          </a:p>
          <a:p>
            <a:pPr>
              <a:lnSpc>
                <a:spcPct val="90000"/>
              </a:lnSpc>
            </a:pPr>
            <a:r>
              <a:rPr lang="en-GB" sz="1000" dirty="0"/>
              <a:t>	Differences ACP/ESP</a:t>
            </a:r>
          </a:p>
          <a:p>
            <a:pPr>
              <a:lnSpc>
                <a:spcPct val="90000"/>
              </a:lnSpc>
            </a:pPr>
            <a:r>
              <a:rPr lang="en-GB" sz="1000" dirty="0"/>
              <a:t>	Framework for Developing new roles</a:t>
            </a:r>
          </a:p>
          <a:p>
            <a:pPr>
              <a:lnSpc>
                <a:spcPct val="90000"/>
              </a:lnSpc>
            </a:pPr>
            <a:r>
              <a:rPr lang="en-GB" sz="1000" dirty="0"/>
              <a:t>   Competencies for Entry, Experienced and Advanced practitioner  Level</a:t>
            </a:r>
          </a:p>
          <a:p>
            <a:pPr>
              <a:lnSpc>
                <a:spcPct val="90000"/>
              </a:lnSpc>
            </a:pPr>
            <a:r>
              <a:rPr lang="en-GB" sz="1000" dirty="0"/>
              <a:t>	Planning workforce and Governance</a:t>
            </a:r>
          </a:p>
          <a:p>
            <a:pPr>
              <a:lnSpc>
                <a:spcPct val="90000"/>
              </a:lnSpc>
            </a:pPr>
            <a:r>
              <a:rPr lang="en-GB" sz="1000" dirty="0"/>
              <a:t>	Supervision Guidance</a:t>
            </a:r>
          </a:p>
          <a:p>
            <a:pPr>
              <a:lnSpc>
                <a:spcPct val="90000"/>
              </a:lnSpc>
            </a:pPr>
            <a:r>
              <a:rPr lang="en-GB" sz="1000" dirty="0"/>
              <a:t>	Template for Planning new service    Principles</a:t>
            </a:r>
          </a:p>
          <a:p>
            <a:pPr>
              <a:lnSpc>
                <a:spcPct val="90000"/>
              </a:lnSpc>
            </a:pPr>
            <a:r>
              <a:rPr lang="en-GB" sz="1000" dirty="0"/>
              <a:t>	Example JD</a:t>
            </a:r>
          </a:p>
          <a:p>
            <a:pPr>
              <a:lnSpc>
                <a:spcPct val="90000"/>
              </a:lnSpc>
            </a:pPr>
            <a:r>
              <a:rPr lang="en-GB" sz="1000" dirty="0"/>
              <a:t>	HEE document</a:t>
            </a:r>
          </a:p>
          <a:p>
            <a:pPr>
              <a:lnSpc>
                <a:spcPct val="90000"/>
              </a:lnSpc>
            </a:pPr>
            <a:r>
              <a:rPr lang="en-GB" sz="1000" dirty="0"/>
              <a:t>   Attached in email with presentation</a:t>
            </a:r>
          </a:p>
        </p:txBody>
      </p:sp>
    </p:spTree>
    <p:extLst>
      <p:ext uri="{BB962C8B-B14F-4D97-AF65-F5344CB8AC3E}">
        <p14:creationId xmlns:p14="http://schemas.microsoft.com/office/powerpoint/2010/main" val="40487431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856" y="1261331"/>
            <a:ext cx="3497565" cy="3002662"/>
          </a:xfrm>
        </p:spPr>
        <p:txBody>
          <a:bodyPr vert="horz" lIns="91440" tIns="45720" rIns="91440" bIns="45720" rtlCol="0" anchor="b">
            <a:normAutofit/>
          </a:bodyPr>
          <a:lstStyle/>
          <a:p>
            <a:pPr>
              <a:lnSpc>
                <a:spcPct val="90000"/>
              </a:lnSpc>
            </a:pPr>
            <a:r>
              <a:rPr lang="en-US" sz="2400" dirty="0"/>
              <a:t>ACP profiles -  outlines that may inform new role Choice &amp; hence role development needs are dependent on how the role is set up</a:t>
            </a:r>
          </a:p>
        </p:txBody>
      </p:sp>
      <p:sp>
        <p:nvSpPr>
          <p:cNvPr id="3" name="Content Placeholder 2">
            <a:extLst>
              <a:ext uri="{FF2B5EF4-FFF2-40B4-BE49-F238E27FC236}">
                <a16:creationId xmlns:a16="http://schemas.microsoft.com/office/drawing/2014/main" xmlns="" id="{08691705-065D-4F1A-A927-65686944B79B}"/>
              </a:ext>
            </a:extLst>
          </p:cNvPr>
          <p:cNvSpPr>
            <a:spLocks noGrp="1"/>
          </p:cNvSpPr>
          <p:nvPr>
            <p:ph idx="1"/>
          </p:nvPr>
        </p:nvSpPr>
        <p:spPr>
          <a:xfrm>
            <a:off x="812799" y="1556795"/>
            <a:ext cx="5091180" cy="4484571"/>
          </a:xfrm>
        </p:spPr>
        <p:txBody>
          <a:bodyPr>
            <a:normAutofit/>
          </a:bodyPr>
          <a:lstStyle/>
          <a:p>
            <a:r>
              <a:rPr lang="en-US" dirty="0"/>
              <a:t>Job plans / role needs must be considered</a:t>
            </a:r>
          </a:p>
          <a:p>
            <a:r>
              <a:rPr lang="en-US" dirty="0"/>
              <a:t>A role may vary in the amount of time required for each pillar </a:t>
            </a:r>
          </a:p>
          <a:p>
            <a:r>
              <a:rPr lang="en-US" dirty="0"/>
              <a:t>You may need a more Research oriented role so this will mean more time may be allocated to this pillar</a:t>
            </a:r>
          </a:p>
          <a:p>
            <a:r>
              <a:rPr lang="en-US" dirty="0"/>
              <a:t>Similarly, with leadership and education</a:t>
            </a:r>
          </a:p>
          <a:p>
            <a:r>
              <a:rPr lang="en-US" dirty="0"/>
              <a:t>Its possible depending on service needs, individuals' profile and practice/organizational needs that no two roles will look the same.</a:t>
            </a:r>
            <a:endParaRPr lang="en-GB" dirty="0"/>
          </a:p>
        </p:txBody>
      </p:sp>
    </p:spTree>
    <p:extLst>
      <p:ext uri="{BB962C8B-B14F-4D97-AF65-F5344CB8AC3E}">
        <p14:creationId xmlns:p14="http://schemas.microsoft.com/office/powerpoint/2010/main" val="1158064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xmlns="" id="{38369844-B327-4D49-98E4-827203ADF0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8467"/>
            <a:ext cx="12192001" cy="6866467"/>
            <a:chOff x="0" y="-8467"/>
            <a:chExt cx="12192000" cy="6866467"/>
          </a:xfrm>
        </p:grpSpPr>
        <p:cxnSp>
          <p:nvCxnSpPr>
            <p:cNvPr id="67" name="Straight Connector 66">
              <a:extLst>
                <a:ext uri="{FF2B5EF4-FFF2-40B4-BE49-F238E27FC236}">
                  <a16:creationId xmlns:a16="http://schemas.microsoft.com/office/drawing/2014/main" xmlns="" id="{715249AA-E70E-4DAE-A265-2E3DE9D7C98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xmlns="" id="{DD16B149-ADB4-41B1-A60E-1A035887900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69" name="Rectangle 23">
              <a:extLst>
                <a:ext uri="{FF2B5EF4-FFF2-40B4-BE49-F238E27FC236}">
                  <a16:creationId xmlns:a16="http://schemas.microsoft.com/office/drawing/2014/main" xmlns="" id="{B53998E5-48EB-4528-87CF-792F4146862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0" name="Rectangle 25">
              <a:extLst>
                <a:ext uri="{FF2B5EF4-FFF2-40B4-BE49-F238E27FC236}">
                  <a16:creationId xmlns:a16="http://schemas.microsoft.com/office/drawing/2014/main" xmlns="" id="{870554EF-7AD0-4B55-9FFF-38E8FA108D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 name="Isosceles Triangle 70">
              <a:extLst>
                <a:ext uri="{FF2B5EF4-FFF2-40B4-BE49-F238E27FC236}">
                  <a16:creationId xmlns:a16="http://schemas.microsoft.com/office/drawing/2014/main" xmlns="" id="{2CB215DE-9630-439F-A0A9-1D96839C5D4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7">
              <a:extLst>
                <a:ext uri="{FF2B5EF4-FFF2-40B4-BE49-F238E27FC236}">
                  <a16:creationId xmlns:a16="http://schemas.microsoft.com/office/drawing/2014/main" xmlns="" id="{F73C83A3-9645-481D-A4C0-430939918F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28">
              <a:extLst>
                <a:ext uri="{FF2B5EF4-FFF2-40B4-BE49-F238E27FC236}">
                  <a16:creationId xmlns:a16="http://schemas.microsoft.com/office/drawing/2014/main" xmlns="" id="{2FA98AB7-2E6E-4C28-BB73-33EA563644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9">
              <a:extLst>
                <a:ext uri="{FF2B5EF4-FFF2-40B4-BE49-F238E27FC236}">
                  <a16:creationId xmlns:a16="http://schemas.microsoft.com/office/drawing/2014/main" xmlns="" id="{C11A2791-813E-4B8A-BE6F-BF3F8979EA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74">
              <a:extLst>
                <a:ext uri="{FF2B5EF4-FFF2-40B4-BE49-F238E27FC236}">
                  <a16:creationId xmlns:a16="http://schemas.microsoft.com/office/drawing/2014/main" xmlns="" id="{6DFFDA6E-1AB0-456D-9AFE-6CA686043F9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xmlns="" id="{3E3E1654-1512-4D06-9969-80D50078FB6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78" name="Rectangle 77">
            <a:extLst>
              <a:ext uri="{FF2B5EF4-FFF2-40B4-BE49-F238E27FC236}">
                <a16:creationId xmlns:a16="http://schemas.microsoft.com/office/drawing/2014/main" xmlns="" id="{DD6BC9EB-F181-48AB-BCA2-3D1DB20D2D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a:extLst>
              <a:ext uri="{FF2B5EF4-FFF2-40B4-BE49-F238E27FC236}">
                <a16:creationId xmlns:a16="http://schemas.microsoft.com/office/drawing/2014/main" xmlns="" id="{D6AD17FA-8A62-4F80-AE84-D0DC7B2AC340}"/>
              </a:ext>
            </a:extLst>
          </p:cNvPr>
          <p:cNvSpPr>
            <a:spLocks noGrp="1"/>
          </p:cNvSpPr>
          <p:nvPr>
            <p:ph type="title"/>
          </p:nvPr>
        </p:nvSpPr>
        <p:spPr>
          <a:xfrm>
            <a:off x="1507065" y="999460"/>
            <a:ext cx="5698067" cy="4479852"/>
          </a:xfrm>
        </p:spPr>
        <p:txBody>
          <a:bodyPr vert="horz" lIns="91440" tIns="45720" rIns="91440" bIns="45720" rtlCol="0" anchor="ctr">
            <a:normAutofit/>
          </a:bodyPr>
          <a:lstStyle/>
          <a:p>
            <a:pPr algn="r">
              <a:lnSpc>
                <a:spcPct val="90000"/>
              </a:lnSpc>
            </a:pPr>
            <a:r>
              <a:rPr lang="en-US" sz="3000" dirty="0"/>
              <a:t>NB. The next slide gives a Nursing example, but the concept/ such a Framework is equally transferable for all of the other multi-professional ACP’s you will think about employing into future posts.</a:t>
            </a:r>
            <a:br>
              <a:rPr lang="en-US" sz="3000" dirty="0"/>
            </a:br>
            <a:r>
              <a:rPr lang="en-US" sz="3000" dirty="0"/>
              <a:t>( The SCFT ‘developing future posts’ document has a flow chart for decision making too)</a:t>
            </a:r>
          </a:p>
        </p:txBody>
      </p:sp>
      <p:sp>
        <p:nvSpPr>
          <p:cNvPr id="80" name="Isosceles Triangle 79">
            <a:extLst>
              <a:ext uri="{FF2B5EF4-FFF2-40B4-BE49-F238E27FC236}">
                <a16:creationId xmlns:a16="http://schemas.microsoft.com/office/drawing/2014/main" xmlns="" id="{D33AAA80-39DC-4020-9BFF-0718F35C76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2"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2" name="Straight Connector 81">
            <a:extLst>
              <a:ext uri="{FF2B5EF4-FFF2-40B4-BE49-F238E27FC236}">
                <a16:creationId xmlns:a16="http://schemas.microsoft.com/office/drawing/2014/main" xmlns="" id="{C9C5D90B-7EE3-4D26-AB7D-A5A3A6E1120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84" name="Isosceles Triangle 83">
            <a:extLst>
              <a:ext uri="{FF2B5EF4-FFF2-40B4-BE49-F238E27FC236}">
                <a16:creationId xmlns:a16="http://schemas.microsoft.com/office/drawing/2014/main" xmlns="" id="{1177F295-741F-4EFF-B0CA-BE69295ADA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flipV="1">
            <a:off x="11349406"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60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188640"/>
            <a:ext cx="8463617" cy="1296144"/>
          </a:xfrm>
        </p:spPr>
        <p:txBody>
          <a:bodyPr>
            <a:normAutofit/>
          </a:bodyPr>
          <a:lstStyle/>
          <a:p>
            <a:pPr algn="ctr"/>
            <a:r>
              <a:rPr lang="en-GB" sz="2400" dirty="0"/>
              <a:t>Framework for Developing New Nursing Roles – SEHD 2005 </a:t>
            </a:r>
            <a:r>
              <a:rPr lang="en-GB" sz="2400" dirty="0">
                <a:hlinkClick r:id="rId2"/>
              </a:rPr>
              <a:t>www.scotland.gov.uk</a:t>
            </a:r>
            <a:r>
              <a:rPr lang="en-GB" sz="2400" dirty="0"/>
              <a:t/>
            </a:r>
            <a:br>
              <a:rPr lang="en-GB" sz="2400" dirty="0"/>
            </a:br>
            <a:r>
              <a:rPr lang="en-GB" sz="2400" dirty="0"/>
              <a:t>NB</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5361" y="980728"/>
            <a:ext cx="11329259"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718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424" y="260648"/>
            <a:ext cx="10638701" cy="1143000"/>
          </a:xfrm>
        </p:spPr>
        <p:txBody>
          <a:bodyPr>
            <a:noAutofit/>
          </a:bodyPr>
          <a:lstStyle/>
          <a:p>
            <a:pPr algn="ctr"/>
            <a:r>
              <a:rPr lang="en-GB" sz="2800" dirty="0"/>
              <a:t>Service Evaluation- Employers and ACP’s will need to consider and evaluate/measure</a:t>
            </a:r>
          </a:p>
        </p:txBody>
      </p:sp>
      <p:sp>
        <p:nvSpPr>
          <p:cNvPr id="3" name="Content Placeholder 2"/>
          <p:cNvSpPr>
            <a:spLocks noGrp="1"/>
          </p:cNvSpPr>
          <p:nvPr>
            <p:ph idx="1"/>
          </p:nvPr>
        </p:nvSpPr>
        <p:spPr>
          <a:xfrm>
            <a:off x="812800" y="1268762"/>
            <a:ext cx="8463619" cy="4772603"/>
          </a:xfrm>
        </p:spPr>
        <p:txBody>
          <a:bodyPr>
            <a:normAutofit fontScale="92500" lnSpcReduction="10000"/>
          </a:bodyPr>
          <a:lstStyle/>
          <a:p>
            <a:pPr marL="0" indent="0">
              <a:buNone/>
            </a:pPr>
            <a:r>
              <a:rPr lang="en-GB" sz="2000" dirty="0"/>
              <a:t>Consider and evaluate the impact of advance clinical practice roles on service user experience and outcomes and on service delivery and improvement objectives. </a:t>
            </a:r>
          </a:p>
          <a:p>
            <a:r>
              <a:rPr lang="en-GB" sz="2000" dirty="0"/>
              <a:t>What objective </a:t>
            </a:r>
            <a:r>
              <a:rPr lang="en-GB" sz="2000" b="1" dirty="0"/>
              <a:t>outcomes</a:t>
            </a:r>
            <a:r>
              <a:rPr lang="en-GB" sz="2000" dirty="0"/>
              <a:t> are expected from the advanced clinical practice role?</a:t>
            </a:r>
          </a:p>
          <a:p>
            <a:r>
              <a:rPr lang="en-GB" sz="2000" dirty="0"/>
              <a:t>• </a:t>
            </a:r>
            <a:r>
              <a:rPr lang="en-GB" sz="2000" b="1" dirty="0"/>
              <a:t>When </a:t>
            </a:r>
            <a:r>
              <a:rPr lang="en-GB" sz="2000" dirty="0"/>
              <a:t>will these outcomes be achieved and </a:t>
            </a:r>
            <a:r>
              <a:rPr lang="en-GB" sz="2000" b="1" dirty="0"/>
              <a:t>how will these be measured </a:t>
            </a:r>
            <a:r>
              <a:rPr lang="en-GB" sz="2000" dirty="0"/>
              <a:t>pre and post implementation?</a:t>
            </a:r>
          </a:p>
          <a:p>
            <a:r>
              <a:rPr lang="en-GB" sz="2000" dirty="0"/>
              <a:t>• What </a:t>
            </a:r>
            <a:r>
              <a:rPr lang="en-GB" sz="2000" b="1" dirty="0"/>
              <a:t>risks and unintended consequences </a:t>
            </a:r>
            <a:r>
              <a:rPr lang="en-GB" sz="2000" dirty="0"/>
              <a:t>might there be to the introduction of this role and </a:t>
            </a:r>
            <a:r>
              <a:rPr lang="en-GB" sz="2000" b="1" dirty="0"/>
              <a:t>how may they be mitigated</a:t>
            </a:r>
            <a:r>
              <a:rPr lang="en-GB" sz="2000" dirty="0"/>
              <a:t> against?</a:t>
            </a:r>
          </a:p>
          <a:p>
            <a:r>
              <a:rPr lang="en-GB" sz="2000" dirty="0"/>
              <a:t>• What </a:t>
            </a:r>
            <a:r>
              <a:rPr lang="en-GB" sz="2000" b="1" dirty="0"/>
              <a:t>resources and support </a:t>
            </a:r>
            <a:r>
              <a:rPr lang="en-GB" sz="2000" dirty="0"/>
              <a:t>are required for role development and succession planning?</a:t>
            </a:r>
          </a:p>
          <a:p>
            <a:r>
              <a:rPr lang="en-GB" sz="2000" dirty="0"/>
              <a:t>• </a:t>
            </a:r>
            <a:r>
              <a:rPr lang="en-GB" sz="2000" b="1" dirty="0"/>
              <a:t>Is workforce optimised </a:t>
            </a:r>
            <a:r>
              <a:rPr lang="en-GB" sz="2000" dirty="0"/>
              <a:t>to ensure clinical and financial benefits are maximised?</a:t>
            </a:r>
          </a:p>
          <a:p>
            <a:r>
              <a:rPr lang="en-GB" sz="2000" dirty="0"/>
              <a:t>• </a:t>
            </a:r>
            <a:r>
              <a:rPr lang="en-GB" sz="2000" b="1" dirty="0"/>
              <a:t>How will on-going competence </a:t>
            </a:r>
            <a:r>
              <a:rPr lang="en-GB" sz="2000" dirty="0"/>
              <a:t>and capability be </a:t>
            </a:r>
            <a:r>
              <a:rPr lang="en-GB" sz="2000" b="1" dirty="0"/>
              <a:t>reviewed and enabled</a:t>
            </a:r>
            <a:r>
              <a:rPr lang="en-GB" sz="2000" dirty="0"/>
              <a:t>?</a:t>
            </a:r>
          </a:p>
        </p:txBody>
      </p:sp>
    </p:spTree>
    <p:extLst>
      <p:ext uri="{BB962C8B-B14F-4D97-AF65-F5344CB8AC3E}">
        <p14:creationId xmlns:p14="http://schemas.microsoft.com/office/powerpoint/2010/main" val="1458971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3" y="332656"/>
            <a:ext cx="9793088" cy="1008112"/>
          </a:xfrm>
        </p:spPr>
        <p:txBody>
          <a:bodyPr>
            <a:noAutofit/>
          </a:bodyPr>
          <a:lstStyle/>
          <a:p>
            <a:pPr algn="ctr"/>
            <a:r>
              <a:rPr lang="en-GB" sz="2800" dirty="0"/>
              <a:t>Summary-HEE Multi-professional framework for advanced clinical practice in England</a:t>
            </a:r>
          </a:p>
        </p:txBody>
      </p:sp>
      <p:sp>
        <p:nvSpPr>
          <p:cNvPr id="3" name="Content Placeholder 2"/>
          <p:cNvSpPr>
            <a:spLocks noGrp="1"/>
          </p:cNvSpPr>
          <p:nvPr>
            <p:ph idx="1"/>
          </p:nvPr>
        </p:nvSpPr>
        <p:spPr>
          <a:xfrm>
            <a:off x="609600" y="1600200"/>
            <a:ext cx="10862997" cy="4925144"/>
          </a:xfrm>
        </p:spPr>
        <p:txBody>
          <a:bodyPr>
            <a:normAutofit/>
          </a:bodyPr>
          <a:lstStyle/>
          <a:p>
            <a:pPr marL="0" indent="0">
              <a:buNone/>
            </a:pPr>
            <a:r>
              <a:rPr lang="en-GB" dirty="0"/>
              <a:t>This framework </a:t>
            </a:r>
            <a:r>
              <a:rPr lang="en-GB" b="1" dirty="0"/>
              <a:t>defines and sets the standards </a:t>
            </a:r>
            <a:r>
              <a:rPr lang="en-GB" dirty="0"/>
              <a:t>for the level of advanced clinical practice. It establishes the capabilities for this level. It also sets out a clear standard of education.</a:t>
            </a:r>
          </a:p>
          <a:p>
            <a:pPr marL="0" indent="0">
              <a:buNone/>
            </a:pPr>
            <a:r>
              <a:rPr lang="en-GB" dirty="0"/>
              <a:t>Guidance is given to employers on </a:t>
            </a:r>
            <a:r>
              <a:rPr lang="en-GB" b="1" dirty="0"/>
              <a:t>decision making processes </a:t>
            </a:r>
            <a:r>
              <a:rPr lang="en-GB" dirty="0"/>
              <a:t>that must be introduced so that they understand when and how this level of practice should be implemented.</a:t>
            </a:r>
          </a:p>
          <a:p>
            <a:pPr marL="0" indent="0">
              <a:buNone/>
            </a:pPr>
            <a:r>
              <a:rPr lang="en-GB" dirty="0"/>
              <a:t> Primary consideration is given to </a:t>
            </a:r>
            <a:r>
              <a:rPr lang="en-GB" b="1" dirty="0"/>
              <a:t>where this level of practice would be best placed</a:t>
            </a:r>
            <a:r>
              <a:rPr lang="en-GB" dirty="0"/>
              <a:t> in individuals’, families’ and carers’ journeys for greatest impact upon the planning of the workforce. </a:t>
            </a:r>
          </a:p>
          <a:p>
            <a:pPr marL="0" indent="0">
              <a:buNone/>
            </a:pPr>
            <a:r>
              <a:rPr lang="en-GB" b="1" dirty="0"/>
              <a:t>Employers responsi</a:t>
            </a:r>
            <a:r>
              <a:rPr lang="en-GB" dirty="0"/>
              <a:t>bilities regarding processes and governance are set out.</a:t>
            </a:r>
          </a:p>
          <a:p>
            <a:pPr marL="0" indent="0">
              <a:buNone/>
            </a:pPr>
            <a:r>
              <a:rPr lang="en-GB" dirty="0"/>
              <a:t>The level of advanced clinical practice needs to be </a:t>
            </a:r>
            <a:r>
              <a:rPr lang="en-GB" b="1" dirty="0"/>
              <a:t>widely explained </a:t>
            </a:r>
            <a:r>
              <a:rPr lang="en-GB" dirty="0"/>
              <a:t>and understood, both by the rest of the workforce and by the public.</a:t>
            </a:r>
          </a:p>
          <a:p>
            <a:pPr marL="0" indent="0">
              <a:buNone/>
            </a:pPr>
            <a:r>
              <a:rPr lang="en-GB" dirty="0"/>
              <a:t> Those practising at the level of advanced clinical practice, and those aspiring to this role, need to be </a:t>
            </a:r>
            <a:r>
              <a:rPr lang="en-GB" b="1" dirty="0"/>
              <a:t>supported</a:t>
            </a:r>
            <a:r>
              <a:rPr lang="en-GB" dirty="0"/>
              <a:t> by their employers and everyone working around them. This will encourage innovative ways of working in modern teams.</a:t>
            </a:r>
          </a:p>
        </p:txBody>
      </p:sp>
    </p:spTree>
    <p:extLst>
      <p:ext uri="{BB962C8B-B14F-4D97-AF65-F5344CB8AC3E}">
        <p14:creationId xmlns:p14="http://schemas.microsoft.com/office/powerpoint/2010/main" val="3088047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xmlns="" id="{3C591D85-25F6-4014-8EE4-E6701B6E933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8467"/>
            <a:ext cx="12192001" cy="6866467"/>
            <a:chOff x="0" y="-8467"/>
            <a:chExt cx="12192000" cy="6866467"/>
          </a:xfrm>
        </p:grpSpPr>
        <p:cxnSp>
          <p:nvCxnSpPr>
            <p:cNvPr id="32" name="Straight Connector 31">
              <a:extLst>
                <a:ext uri="{FF2B5EF4-FFF2-40B4-BE49-F238E27FC236}">
                  <a16:creationId xmlns:a16="http://schemas.microsoft.com/office/drawing/2014/main" xmlns="" id="{FD1DF05C-07BC-491B-9CAD-64494BA7963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xmlns="" id="{A1DD9EDF-1964-427F-B438-C9932530D1A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4" name="Rectangle 23">
              <a:extLst>
                <a:ext uri="{FF2B5EF4-FFF2-40B4-BE49-F238E27FC236}">
                  <a16:creationId xmlns:a16="http://schemas.microsoft.com/office/drawing/2014/main" xmlns="" id="{923D52E1-E37A-48B6-B7EE-3C472F60E9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5">
              <a:extLst>
                <a:ext uri="{FF2B5EF4-FFF2-40B4-BE49-F238E27FC236}">
                  <a16:creationId xmlns:a16="http://schemas.microsoft.com/office/drawing/2014/main" xmlns="" id="{9FCF87B7-DFA0-41C5-B4B3-A9F113552A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xmlns="" id="{7BBB45BB-64EE-4E1A-9C95-28A4874E58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7">
              <a:extLst>
                <a:ext uri="{FF2B5EF4-FFF2-40B4-BE49-F238E27FC236}">
                  <a16:creationId xmlns:a16="http://schemas.microsoft.com/office/drawing/2014/main" xmlns="" id="{F8AD2D05-9327-4180-B006-53FDBF42F6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8">
              <a:extLst>
                <a:ext uri="{FF2B5EF4-FFF2-40B4-BE49-F238E27FC236}">
                  <a16:creationId xmlns:a16="http://schemas.microsoft.com/office/drawing/2014/main" xmlns="" id="{4A50A8D2-F326-4502-8778-AB479771D2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9">
              <a:extLst>
                <a:ext uri="{FF2B5EF4-FFF2-40B4-BE49-F238E27FC236}">
                  <a16:creationId xmlns:a16="http://schemas.microsoft.com/office/drawing/2014/main" xmlns="" id="{889E66B0-32A4-4375-84C1-A7612D0423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xmlns="" id="{C94DE422-737D-4C0B-9680-4F26E9BB4D6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a16="http://schemas.microsoft.com/office/drawing/2014/main" xmlns="" id="{6D453758-4D58-442F-A42B-781C5C9287C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43" name="Rectangle 42">
            <a:extLst>
              <a:ext uri="{FF2B5EF4-FFF2-40B4-BE49-F238E27FC236}">
                <a16:creationId xmlns:a16="http://schemas.microsoft.com/office/drawing/2014/main" xmlns="" id="{A65AC7D1-EAA9-48F5-B509-60A7F50BF7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sp useBgFill="1">
        <p:nvSpPr>
          <p:cNvPr id="45" name="Rectangle 44">
            <a:extLst>
              <a:ext uri="{FF2B5EF4-FFF2-40B4-BE49-F238E27FC236}">
                <a16:creationId xmlns:a16="http://schemas.microsoft.com/office/drawing/2014/main" xmlns="" id="{D6320AF9-619A-4175-865B-5663E1AEF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cxnSp>
        <p:nvCxnSpPr>
          <p:cNvPr id="47" name="Straight Connector 46">
            <a:extLst>
              <a:ext uri="{FF2B5EF4-FFF2-40B4-BE49-F238E27FC236}">
                <a16:creationId xmlns:a16="http://schemas.microsoft.com/office/drawing/2014/main" xmlns="" id="{063B6EC6-D752-4EE7-908B-F8F19E8C7FE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xmlns="" id="{EFECD4E8-AD3E-4228-82A2-9461958EA94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2133043" y="3681416"/>
            <a:ext cx="476355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1" name="Rectangle 23">
            <a:extLst>
              <a:ext uri="{FF2B5EF4-FFF2-40B4-BE49-F238E27FC236}">
                <a16:creationId xmlns:a16="http://schemas.microsoft.com/office/drawing/2014/main" xmlns="" id="{7E018740-5C2B-4A41-AC1A-7E68D1EC19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xmlns="" id="{166F75A4-C475-4941-8EE2-B80A06A2C1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46598" y="-8467"/>
            <a:ext cx="258855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xmlns="" id="{A032553A-72E8-4B0D-8405-FF9771C9AF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75489"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7">
            <a:extLst>
              <a:ext uri="{FF2B5EF4-FFF2-40B4-BE49-F238E27FC236}">
                <a16:creationId xmlns:a16="http://schemas.microsoft.com/office/drawing/2014/main" xmlns="" id="{765800AC-C3B9-498E-87BC-29FAE4C76B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77656"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xmlns="" id="{1F9D6ACB-2FF4-49F9-978A-E0D5327FC6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14820" y="3589870"/>
            <a:ext cx="181716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 name="Freeform: Shape 60">
            <a:extLst>
              <a:ext uri="{FF2B5EF4-FFF2-40B4-BE49-F238E27FC236}">
                <a16:creationId xmlns:a16="http://schemas.microsoft.com/office/drawing/2014/main" xmlns="" id="{142BFA2A-77A0-4F60-A32A-685681C848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2155" y="-8467"/>
            <a:ext cx="7109847"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endParaRPr>
          </a:p>
        </p:txBody>
      </p:sp>
      <p:sp>
        <p:nvSpPr>
          <p:cNvPr id="2" name="Title 1">
            <a:extLst>
              <a:ext uri="{FF2B5EF4-FFF2-40B4-BE49-F238E27FC236}">
                <a16:creationId xmlns:a16="http://schemas.microsoft.com/office/drawing/2014/main" xmlns="" id="{246F9C9A-258B-4A00-A862-17ECBC44AEC9}"/>
              </a:ext>
            </a:extLst>
          </p:cNvPr>
          <p:cNvSpPr>
            <a:spLocks noGrp="1"/>
          </p:cNvSpPr>
          <p:nvPr>
            <p:ph type="title" idx="4294967295"/>
          </p:nvPr>
        </p:nvSpPr>
        <p:spPr>
          <a:xfrm>
            <a:off x="677335" y="609602"/>
            <a:ext cx="3843375" cy="5545667"/>
          </a:xfrm>
        </p:spPr>
        <p:txBody>
          <a:bodyPr vert="horz" lIns="91440" tIns="45720" rIns="91440" bIns="45720" rtlCol="0" anchor="ctr">
            <a:normAutofit/>
          </a:bodyPr>
          <a:lstStyle/>
          <a:p>
            <a:r>
              <a:rPr lang="en-US" dirty="0">
                <a:solidFill>
                  <a:schemeClr val="tx1">
                    <a:lumMod val="85000"/>
                    <a:lumOff val="15000"/>
                  </a:schemeClr>
                </a:solidFill>
              </a:rPr>
              <a:t>How do we get to this place of ACP and Manager alignment to the MP framework?</a:t>
            </a:r>
          </a:p>
        </p:txBody>
      </p:sp>
      <p:sp>
        <p:nvSpPr>
          <p:cNvPr id="3" name="Content Placeholder 2">
            <a:extLst>
              <a:ext uri="{FF2B5EF4-FFF2-40B4-BE49-F238E27FC236}">
                <a16:creationId xmlns:a16="http://schemas.microsoft.com/office/drawing/2014/main" xmlns="" id="{A1A77FBE-A1EC-4070-820F-49DADF3647EF}"/>
              </a:ext>
            </a:extLst>
          </p:cNvPr>
          <p:cNvSpPr>
            <a:spLocks noGrp="1"/>
          </p:cNvSpPr>
          <p:nvPr>
            <p:ph idx="4294967295"/>
          </p:nvPr>
        </p:nvSpPr>
        <p:spPr>
          <a:xfrm>
            <a:off x="6116084" y="609603"/>
            <a:ext cx="5511296" cy="5545667"/>
          </a:xfrm>
        </p:spPr>
        <p:txBody>
          <a:bodyPr vert="horz" lIns="91440" tIns="45720" rIns="91440" bIns="45720" rtlCol="0" anchor="ctr">
            <a:normAutofit/>
          </a:bodyPr>
          <a:lstStyle/>
          <a:p>
            <a:pPr marL="0" indent="0"/>
            <a:r>
              <a:rPr lang="en-US" sz="2400" dirty="0">
                <a:solidFill>
                  <a:srgbClr val="FFFFFF"/>
                </a:solidFill>
              </a:rPr>
              <a:t>Alignment to the Framework for Supporting Employers and ACP Staff</a:t>
            </a:r>
          </a:p>
          <a:p>
            <a:pPr marL="0" indent="0"/>
            <a:r>
              <a:rPr lang="en-US" sz="2400" dirty="0">
                <a:solidFill>
                  <a:srgbClr val="FFFFFF"/>
                </a:solidFill>
              </a:rPr>
              <a:t>One way here at East Kent and Medway is </a:t>
            </a:r>
            <a:r>
              <a:rPr lang="en-US" sz="2400" dirty="0" err="1">
                <a:solidFill>
                  <a:srgbClr val="FFFFFF"/>
                </a:solidFill>
              </a:rPr>
              <a:t>theimplementation</a:t>
            </a:r>
            <a:r>
              <a:rPr lang="en-US" sz="2400" dirty="0">
                <a:solidFill>
                  <a:srgbClr val="FFFFFF"/>
                </a:solidFill>
              </a:rPr>
              <a:t> of ACP Development Groups.</a:t>
            </a:r>
          </a:p>
        </p:txBody>
      </p:sp>
    </p:spTree>
    <p:extLst>
      <p:ext uri="{BB962C8B-B14F-4D97-AF65-F5344CB8AC3E}">
        <p14:creationId xmlns:p14="http://schemas.microsoft.com/office/powerpoint/2010/main" val="3187844474"/>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609600"/>
            <a:ext cx="9603681" cy="947192"/>
          </a:xfrm>
        </p:spPr>
        <p:txBody>
          <a:bodyPr>
            <a:normAutofit/>
          </a:bodyPr>
          <a:lstStyle/>
          <a:p>
            <a:r>
              <a:rPr lang="en-US" sz="2800" dirty="0"/>
              <a:t>One way –ACP Development Groups  </a:t>
            </a:r>
            <a:endParaRPr lang="en-GB" sz="2800" dirty="0"/>
          </a:p>
        </p:txBody>
      </p:sp>
      <p:sp>
        <p:nvSpPr>
          <p:cNvPr id="3" name="Content Placeholder 2"/>
          <p:cNvSpPr>
            <a:spLocks noGrp="1"/>
          </p:cNvSpPr>
          <p:nvPr>
            <p:ph idx="1"/>
          </p:nvPr>
        </p:nvSpPr>
        <p:spPr>
          <a:xfrm>
            <a:off x="609600" y="1600200"/>
            <a:ext cx="10972800" cy="4853136"/>
          </a:xfrm>
        </p:spPr>
        <p:txBody>
          <a:bodyPr>
            <a:normAutofit/>
          </a:bodyPr>
          <a:lstStyle/>
          <a:p>
            <a:pPr marL="0" indent="0">
              <a:buNone/>
            </a:pPr>
            <a:r>
              <a:rPr lang="en-US" b="1" dirty="0"/>
              <a:t>Having worked on the HEE national ACP survey in 2019 which involved ; </a:t>
            </a:r>
          </a:p>
          <a:p>
            <a:r>
              <a:rPr lang="en-US" dirty="0"/>
              <a:t>Extensive engagement - workshops</a:t>
            </a:r>
          </a:p>
          <a:p>
            <a:r>
              <a:rPr lang="en-US" dirty="0"/>
              <a:t>Multiple calls</a:t>
            </a:r>
          </a:p>
          <a:p>
            <a:r>
              <a:rPr lang="en-US" dirty="0"/>
              <a:t>Support in the process of implementing and aligning staff to the HEE MP Framework.</a:t>
            </a:r>
          </a:p>
          <a:p>
            <a:pPr marL="0" indent="0">
              <a:buNone/>
            </a:pPr>
            <a:r>
              <a:rPr lang="en-US" b="1" dirty="0"/>
              <a:t>Identified</a:t>
            </a:r>
          </a:p>
          <a:p>
            <a:r>
              <a:rPr lang="en-US" dirty="0"/>
              <a:t>We are on a journey</a:t>
            </a:r>
          </a:p>
          <a:p>
            <a:r>
              <a:rPr lang="en-US" dirty="0"/>
              <a:t>All organizations are in different places</a:t>
            </a:r>
          </a:p>
          <a:p>
            <a:r>
              <a:rPr lang="en-US" dirty="0"/>
              <a:t>There needs to be support to help Orgs/Practices/TH’s  and managers to get staff to recognize and be able to align to the MP Framework.</a:t>
            </a:r>
          </a:p>
          <a:p>
            <a:r>
              <a:rPr lang="en-US" dirty="0"/>
              <a:t>Recognized Orgs and managers needed help to align to the Governance requirements of the MPF </a:t>
            </a:r>
          </a:p>
          <a:p>
            <a:endParaRPr lang="en-GB" dirty="0"/>
          </a:p>
        </p:txBody>
      </p:sp>
    </p:spTree>
    <p:extLst>
      <p:ext uri="{BB962C8B-B14F-4D97-AF65-F5344CB8AC3E}">
        <p14:creationId xmlns:p14="http://schemas.microsoft.com/office/powerpoint/2010/main" val="36259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86" y="202768"/>
            <a:ext cx="8596668" cy="1320800"/>
          </a:xfrm>
        </p:spPr>
        <p:txBody>
          <a:bodyPr>
            <a:normAutofit/>
          </a:bodyPr>
          <a:lstStyle/>
          <a:p>
            <a:r>
              <a:rPr lang="en-GB" sz="3600" b="1" dirty="0" smtClean="0">
                <a:solidFill>
                  <a:schemeClr val="accent6">
                    <a:lumMod val="50000"/>
                  </a:schemeClr>
                </a:solidFill>
              </a:rPr>
              <a:t>Sarah </a:t>
            </a:r>
            <a:r>
              <a:rPr lang="en-GB" sz="3600" b="1" dirty="0" err="1" smtClean="0">
                <a:solidFill>
                  <a:schemeClr val="accent6">
                    <a:lumMod val="50000"/>
                  </a:schemeClr>
                </a:solidFill>
              </a:rPr>
              <a:t>Goodhew</a:t>
            </a:r>
            <a:endParaRPr lang="en-GB" sz="3600" b="1" dirty="0">
              <a:solidFill>
                <a:schemeClr val="accent6">
                  <a:lumMod val="50000"/>
                </a:schemeClr>
              </a:solidFill>
            </a:endParaRPr>
          </a:p>
        </p:txBody>
      </p:sp>
      <p:sp>
        <p:nvSpPr>
          <p:cNvPr id="3" name="Content Placeholder 2"/>
          <p:cNvSpPr>
            <a:spLocks noGrp="1"/>
          </p:cNvSpPr>
          <p:nvPr>
            <p:ph idx="1"/>
          </p:nvPr>
        </p:nvSpPr>
        <p:spPr>
          <a:xfrm>
            <a:off x="693683" y="1686909"/>
            <a:ext cx="10468304" cy="4682359"/>
          </a:xfrm>
        </p:spPr>
        <p:txBody>
          <a:bodyPr>
            <a:noAutofit/>
          </a:bodyPr>
          <a:lstStyle/>
          <a:p>
            <a:pPr marL="0" indent="0">
              <a:buNone/>
            </a:pPr>
            <a:r>
              <a:rPr lang="en-GB" sz="1600" dirty="0"/>
              <a:t>Sarah </a:t>
            </a:r>
            <a:r>
              <a:rPr lang="en-GB" sz="1600" dirty="0" err="1"/>
              <a:t>Goodhew</a:t>
            </a:r>
            <a:r>
              <a:rPr lang="en-GB" sz="1600" dirty="0"/>
              <a:t> – Lead for the SE Region Faculty of Advancing Practice, Health Education England.  </a:t>
            </a:r>
          </a:p>
          <a:p>
            <a:r>
              <a:rPr lang="en-GB" sz="1600" dirty="0"/>
              <a:t> </a:t>
            </a:r>
            <a:r>
              <a:rPr lang="en-GB" sz="1600" dirty="0" smtClean="0"/>
              <a:t>An </a:t>
            </a:r>
            <a:r>
              <a:rPr lang="en-GB" sz="1600" dirty="0"/>
              <a:t>experienced nurse with over 30-years clinical service in the NHS.  Specialising in cardiology, cardiothoracic surgery, acute medicine, and critical care where I worked for several years at advanced level.  </a:t>
            </a:r>
          </a:p>
          <a:p>
            <a:r>
              <a:rPr lang="en-GB" sz="1600" dirty="0"/>
              <a:t> </a:t>
            </a:r>
            <a:r>
              <a:rPr lang="en-GB" sz="1600" dirty="0" smtClean="0"/>
              <a:t>Senior </a:t>
            </a:r>
            <a:r>
              <a:rPr lang="en-GB" sz="1600" dirty="0"/>
              <a:t>service lead and education positions also held.  </a:t>
            </a:r>
          </a:p>
          <a:p>
            <a:r>
              <a:rPr lang="en-GB" sz="1600" dirty="0"/>
              <a:t> </a:t>
            </a:r>
            <a:r>
              <a:rPr lang="en-GB" sz="1600" dirty="0" smtClean="0"/>
              <a:t>A </a:t>
            </a:r>
            <a:r>
              <a:rPr lang="en-GB" sz="1600" dirty="0"/>
              <a:t>positive advocate and champion for human factors and </a:t>
            </a:r>
            <a:r>
              <a:rPr lang="en-GB" sz="1600" dirty="0" err="1"/>
              <a:t>interprofessional</a:t>
            </a:r>
            <a:r>
              <a:rPr lang="en-GB" sz="1600" dirty="0"/>
              <a:t> team working, always seeking out opportunities to learn from, about and with each other.  </a:t>
            </a:r>
          </a:p>
          <a:p>
            <a:r>
              <a:rPr lang="en-GB" sz="1600" dirty="0"/>
              <a:t> </a:t>
            </a:r>
            <a:r>
              <a:rPr lang="en-GB" sz="1600" dirty="0" smtClean="0"/>
              <a:t>A </a:t>
            </a:r>
            <a:r>
              <a:rPr lang="en-GB" sz="1600" dirty="0"/>
              <a:t>visiting lecturer and simulation faculty member at Brighton &amp; Sussex Medical School.  </a:t>
            </a:r>
          </a:p>
          <a:p>
            <a:r>
              <a:rPr lang="en-GB" sz="1600" dirty="0"/>
              <a:t> </a:t>
            </a:r>
            <a:r>
              <a:rPr lang="en-GB" sz="1600" dirty="0" smtClean="0"/>
              <a:t>Project </a:t>
            </a:r>
            <a:r>
              <a:rPr lang="en-GB" sz="1600" dirty="0"/>
              <a:t>lead for advanced clinical practice in a large acute teaching hospital on the South Coast before joining HEE in Kent, Surrey &amp; Sussex in 2017 as lead for advanced practice within the workforce transformation team.</a:t>
            </a:r>
          </a:p>
          <a:p>
            <a:r>
              <a:rPr lang="en-GB" sz="1600" dirty="0"/>
              <a:t> </a:t>
            </a:r>
            <a:r>
              <a:rPr lang="en-GB" sz="1600" dirty="0" smtClean="0"/>
              <a:t>Working </a:t>
            </a:r>
            <a:r>
              <a:rPr lang="en-GB" sz="1600" dirty="0"/>
              <a:t>in partnership with Organisations, Trusts, Primary Care Hubs, HEIs, commissioners, trainees and practitioners working at an advanced level to enable a greater awareness and understanding of this level of practice, the support and education preparation required, enabling structures and governance for these types of roles.  </a:t>
            </a:r>
          </a:p>
          <a:p>
            <a:r>
              <a:rPr lang="en-GB" sz="1600" dirty="0"/>
              <a:t> </a:t>
            </a:r>
            <a:r>
              <a:rPr lang="en-GB" sz="1600" dirty="0" smtClean="0"/>
              <a:t>Through </a:t>
            </a:r>
            <a:r>
              <a:rPr lang="en-GB" sz="1600" dirty="0"/>
              <a:t>curious conversations and guided workshop facilitation helping stakeholders identify where advanced clinical practice roles may be best placed within services and across systems to have the biggest impact for local populations.</a:t>
            </a:r>
          </a:p>
          <a:p>
            <a:r>
              <a:rPr lang="en-GB" sz="1600" dirty="0"/>
              <a:t> </a:t>
            </a:r>
            <a:r>
              <a:rPr lang="en-GB" sz="1600" dirty="0" smtClean="0"/>
              <a:t>Successfully </a:t>
            </a:r>
            <a:r>
              <a:rPr lang="en-GB" sz="1600" dirty="0"/>
              <a:t>appointed as Lead for the South East Region Faculty of Advancing Practice in November 2020, currently building the core team and our wider faculty infrastructure</a:t>
            </a:r>
            <a:r>
              <a:rPr lang="en-GB" sz="1600" dirty="0" smtClean="0"/>
              <a:t>.</a:t>
            </a:r>
            <a:endParaRPr lang="en-GB"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54" y="188480"/>
            <a:ext cx="28416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20262" y="1686910"/>
            <a:ext cx="1126611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2277" y="139268"/>
            <a:ext cx="1431925"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674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8D328-B21D-4D68-B4BD-4E9B277CC00F}"/>
              </a:ext>
            </a:extLst>
          </p:cNvPr>
          <p:cNvSpPr>
            <a:spLocks noGrp="1"/>
          </p:cNvSpPr>
          <p:nvPr>
            <p:ph type="title"/>
          </p:nvPr>
        </p:nvSpPr>
        <p:spPr>
          <a:xfrm>
            <a:off x="812801" y="188640"/>
            <a:ext cx="8463617" cy="792088"/>
          </a:xfrm>
        </p:spPr>
        <p:txBody>
          <a:bodyPr>
            <a:noAutofit/>
          </a:bodyPr>
          <a:lstStyle/>
          <a:p>
            <a:r>
              <a:rPr lang="en-US" sz="2800" dirty="0"/>
              <a:t>ACP Development Groups(Akin to  Action Learning sets)</a:t>
            </a:r>
            <a:endParaRPr lang="en-GB" sz="2800" dirty="0"/>
          </a:p>
        </p:txBody>
      </p:sp>
      <p:sp>
        <p:nvSpPr>
          <p:cNvPr id="3" name="Content Placeholder 2">
            <a:extLst>
              <a:ext uri="{FF2B5EF4-FFF2-40B4-BE49-F238E27FC236}">
                <a16:creationId xmlns:a16="http://schemas.microsoft.com/office/drawing/2014/main" xmlns="" id="{BC8F9E1E-66DE-4BD0-B3CD-E0CABA38521E}"/>
              </a:ext>
            </a:extLst>
          </p:cNvPr>
          <p:cNvSpPr>
            <a:spLocks noGrp="1"/>
          </p:cNvSpPr>
          <p:nvPr>
            <p:ph idx="1"/>
          </p:nvPr>
        </p:nvSpPr>
        <p:spPr>
          <a:xfrm>
            <a:off x="812800" y="1484787"/>
            <a:ext cx="8463619" cy="4556579"/>
          </a:xfrm>
        </p:spPr>
        <p:txBody>
          <a:bodyPr>
            <a:normAutofit/>
          </a:bodyPr>
          <a:lstStyle/>
          <a:p>
            <a:pPr marL="0" indent="0">
              <a:buNone/>
            </a:pPr>
            <a:r>
              <a:rPr lang="en-US" b="1" dirty="0"/>
              <a:t>Initially Developed</a:t>
            </a:r>
          </a:p>
          <a:p>
            <a:r>
              <a:rPr lang="en-US" dirty="0"/>
              <a:t>Face to face Dev groups/workshops, 5 sessions ( ALS Style)</a:t>
            </a:r>
          </a:p>
          <a:p>
            <a:r>
              <a:rPr lang="en-US" dirty="0"/>
              <a:t>General intro and 4 x 3-hour sessions for each pillar</a:t>
            </a:r>
          </a:p>
          <a:p>
            <a:pPr marL="0" indent="0">
              <a:buNone/>
            </a:pPr>
            <a:r>
              <a:rPr lang="en-US" b="1" dirty="0"/>
              <a:t>Now (</a:t>
            </a:r>
            <a:r>
              <a:rPr lang="en-US" dirty="0"/>
              <a:t> </a:t>
            </a:r>
            <a:r>
              <a:rPr lang="en-US" dirty="0" err="1"/>
              <a:t>Covid</a:t>
            </a:r>
            <a:r>
              <a:rPr lang="en-US" dirty="0"/>
              <a:t> -19 dictated)</a:t>
            </a:r>
          </a:p>
          <a:p>
            <a:r>
              <a:rPr lang="en-US" dirty="0"/>
              <a:t>Online</a:t>
            </a:r>
          </a:p>
          <a:p>
            <a:r>
              <a:rPr lang="en-US" dirty="0"/>
              <a:t>9 x 2-hour sessions ( intro and 2 sessions per pillar)</a:t>
            </a:r>
          </a:p>
          <a:p>
            <a:pPr marL="0" indent="0">
              <a:buNone/>
            </a:pPr>
            <a:r>
              <a:rPr lang="en-US" b="1" dirty="0"/>
              <a:t>How ? / What ?</a:t>
            </a:r>
          </a:p>
          <a:p>
            <a:r>
              <a:rPr lang="en-US" dirty="0"/>
              <a:t>Experiential, some tools, questionnaires, case studies, sharing from their daily working</a:t>
            </a:r>
          </a:p>
          <a:p>
            <a:r>
              <a:rPr lang="en-US" dirty="0"/>
              <a:t>Overview of the requirements of each pillar</a:t>
            </a:r>
          </a:p>
          <a:p>
            <a:endParaRPr lang="en-GB" dirty="0"/>
          </a:p>
        </p:txBody>
      </p:sp>
    </p:spTree>
    <p:extLst>
      <p:ext uri="{BB962C8B-B14F-4D97-AF65-F5344CB8AC3E}">
        <p14:creationId xmlns:p14="http://schemas.microsoft.com/office/powerpoint/2010/main" val="3816658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E1FAF-D141-4963-9AFC-BF5BAB63CCA2}"/>
              </a:ext>
            </a:extLst>
          </p:cNvPr>
          <p:cNvSpPr>
            <a:spLocks noGrp="1"/>
          </p:cNvSpPr>
          <p:nvPr>
            <p:ph type="title"/>
          </p:nvPr>
        </p:nvSpPr>
        <p:spPr/>
        <p:txBody>
          <a:bodyPr/>
          <a:lstStyle/>
          <a:p>
            <a:r>
              <a:rPr lang="en-US" dirty="0"/>
              <a:t>Aim</a:t>
            </a:r>
            <a:endParaRPr lang="en-GB" dirty="0"/>
          </a:p>
        </p:txBody>
      </p:sp>
      <p:sp>
        <p:nvSpPr>
          <p:cNvPr id="3" name="Content Placeholder 2">
            <a:extLst>
              <a:ext uri="{FF2B5EF4-FFF2-40B4-BE49-F238E27FC236}">
                <a16:creationId xmlns:a16="http://schemas.microsoft.com/office/drawing/2014/main" xmlns="" id="{0405853D-DFEC-46F0-A911-99C121436F06}"/>
              </a:ext>
            </a:extLst>
          </p:cNvPr>
          <p:cNvSpPr>
            <a:spLocks noGrp="1"/>
          </p:cNvSpPr>
          <p:nvPr>
            <p:ph idx="1"/>
          </p:nvPr>
        </p:nvSpPr>
        <p:spPr>
          <a:xfrm>
            <a:off x="812800" y="1556795"/>
            <a:ext cx="8463619" cy="4484571"/>
          </a:xfrm>
        </p:spPr>
        <p:txBody>
          <a:bodyPr>
            <a:normAutofit/>
          </a:bodyPr>
          <a:lstStyle/>
          <a:p>
            <a:pPr marL="0" indent="0">
              <a:buNone/>
            </a:pPr>
            <a:r>
              <a:rPr lang="en-US" b="1" dirty="0"/>
              <a:t>Primarily</a:t>
            </a:r>
            <a:r>
              <a:rPr lang="en-US" dirty="0"/>
              <a:t> </a:t>
            </a:r>
          </a:p>
          <a:p>
            <a:r>
              <a:rPr lang="en-US" dirty="0"/>
              <a:t>Assist managers/supporting employers in  helping staff comply with the HEE ACP multi-professional framework. ( i.e. alignment to the four pillars</a:t>
            </a:r>
          </a:p>
          <a:p>
            <a:r>
              <a:rPr lang="en-US" dirty="0"/>
              <a:t>Help managers identify who they have and what the needs are ( gaps ) for future supervision and training /support of ACP trainees and existing staff.</a:t>
            </a:r>
          </a:p>
          <a:p>
            <a:pPr marL="0" indent="0">
              <a:buNone/>
            </a:pPr>
            <a:r>
              <a:rPr lang="en-US" b="1" dirty="0"/>
              <a:t>Added bonus</a:t>
            </a:r>
          </a:p>
          <a:p>
            <a:r>
              <a:rPr lang="en-GB" dirty="0"/>
              <a:t>Assists ACP’s to see where they align to the framework and what their gaps are</a:t>
            </a:r>
          </a:p>
          <a:p>
            <a:r>
              <a:rPr lang="en-GB" dirty="0"/>
              <a:t>Gives appropriate training  and peer support.</a:t>
            </a:r>
          </a:p>
          <a:p>
            <a:r>
              <a:rPr lang="en-GB" dirty="0"/>
              <a:t>Each CCG/TH has commissioned the shape of the groups dependent on local demands/agendas but this fits with an overarching National Agenda.</a:t>
            </a:r>
          </a:p>
        </p:txBody>
      </p:sp>
    </p:spTree>
    <p:extLst>
      <p:ext uri="{BB962C8B-B14F-4D97-AF65-F5344CB8AC3E}">
        <p14:creationId xmlns:p14="http://schemas.microsoft.com/office/powerpoint/2010/main" val="3752895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46A92B-C4B6-4E80-8FBE-FFCBDA2FA365}"/>
              </a:ext>
            </a:extLst>
          </p:cNvPr>
          <p:cNvSpPr>
            <a:spLocks noGrp="1"/>
          </p:cNvSpPr>
          <p:nvPr>
            <p:ph type="title"/>
          </p:nvPr>
        </p:nvSpPr>
        <p:spPr/>
        <p:txBody>
          <a:bodyPr/>
          <a:lstStyle/>
          <a:p>
            <a:r>
              <a:rPr lang="en-US" dirty="0"/>
              <a:t>Who for ?</a:t>
            </a:r>
            <a:endParaRPr lang="en-GB" dirty="0"/>
          </a:p>
        </p:txBody>
      </p:sp>
      <p:sp>
        <p:nvSpPr>
          <p:cNvPr id="3" name="Content Placeholder 2">
            <a:extLst>
              <a:ext uri="{FF2B5EF4-FFF2-40B4-BE49-F238E27FC236}">
                <a16:creationId xmlns:a16="http://schemas.microsoft.com/office/drawing/2014/main" xmlns="" id="{2CF86C04-7951-4985-A6A9-944BC1F2F8D1}"/>
              </a:ext>
            </a:extLst>
          </p:cNvPr>
          <p:cNvSpPr>
            <a:spLocks noGrp="1"/>
          </p:cNvSpPr>
          <p:nvPr>
            <p:ph idx="1"/>
          </p:nvPr>
        </p:nvSpPr>
        <p:spPr>
          <a:xfrm>
            <a:off x="812800" y="1412777"/>
            <a:ext cx="8463619" cy="4672861"/>
          </a:xfrm>
        </p:spPr>
        <p:txBody>
          <a:bodyPr>
            <a:normAutofit lnSpcReduction="10000"/>
          </a:bodyPr>
          <a:lstStyle/>
          <a:p>
            <a:r>
              <a:rPr lang="en-US" sz="2200" dirty="0"/>
              <a:t>Potential ACP’s</a:t>
            </a:r>
          </a:p>
          <a:p>
            <a:r>
              <a:rPr lang="en-US" sz="2200" dirty="0"/>
              <a:t>Trainee ACP’s on programs and others</a:t>
            </a:r>
          </a:p>
          <a:p>
            <a:r>
              <a:rPr lang="en-US" sz="2200" dirty="0"/>
              <a:t>Existing ACP’s</a:t>
            </a:r>
          </a:p>
          <a:p>
            <a:r>
              <a:rPr lang="en-US" sz="2200" dirty="0"/>
              <a:t>Lead ACP’s</a:t>
            </a:r>
          </a:p>
          <a:p>
            <a:r>
              <a:rPr lang="en-US" sz="2200" dirty="0"/>
              <a:t>Staff you have who think they are an ACP</a:t>
            </a:r>
          </a:p>
          <a:p>
            <a:endParaRPr lang="en-US" sz="2200" dirty="0"/>
          </a:p>
          <a:p>
            <a:pPr marL="0" indent="0">
              <a:buNone/>
            </a:pPr>
            <a:r>
              <a:rPr lang="en-US" sz="2200" dirty="0"/>
              <a:t>In all cases the ACP Development Groups with help staff see</a:t>
            </a:r>
          </a:p>
          <a:p>
            <a:r>
              <a:rPr lang="en-US" sz="2200" dirty="0"/>
              <a:t>Is specialist ACP level of working for them?</a:t>
            </a:r>
          </a:p>
          <a:p>
            <a:r>
              <a:rPr lang="en-US" sz="2200" dirty="0"/>
              <a:t>If yes and in that </a:t>
            </a:r>
            <a:r>
              <a:rPr lang="en-US" sz="2200" dirty="0" err="1"/>
              <a:t>role,What</a:t>
            </a:r>
            <a:r>
              <a:rPr lang="en-US" sz="2200" dirty="0"/>
              <a:t> are their gaps ?</a:t>
            </a:r>
          </a:p>
          <a:p>
            <a:r>
              <a:rPr lang="en-US" sz="2200" dirty="0"/>
              <a:t>Exactly what is required to call yourself an ACP and what this level of practice means</a:t>
            </a:r>
            <a:r>
              <a:rPr lang="en-US" sz="2400" dirty="0"/>
              <a:t>.</a:t>
            </a:r>
          </a:p>
          <a:p>
            <a:endParaRPr lang="en-GB" dirty="0"/>
          </a:p>
        </p:txBody>
      </p:sp>
    </p:spTree>
    <p:extLst>
      <p:ext uri="{BB962C8B-B14F-4D97-AF65-F5344CB8AC3E}">
        <p14:creationId xmlns:p14="http://schemas.microsoft.com/office/powerpoint/2010/main" val="3376187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DDE88-273D-47FF-895E-46E62F25D585}"/>
              </a:ext>
            </a:extLst>
          </p:cNvPr>
          <p:cNvSpPr>
            <a:spLocks noGrp="1"/>
          </p:cNvSpPr>
          <p:nvPr>
            <p:ph type="title"/>
          </p:nvPr>
        </p:nvSpPr>
        <p:spPr>
          <a:xfrm>
            <a:off x="812800" y="420593"/>
            <a:ext cx="8463617" cy="792088"/>
          </a:xfrm>
        </p:spPr>
        <p:txBody>
          <a:bodyPr/>
          <a:lstStyle/>
          <a:p>
            <a:r>
              <a:rPr lang="en-US" dirty="0"/>
              <a:t>Leadership and management</a:t>
            </a:r>
            <a:endParaRPr lang="en-GB" dirty="0"/>
          </a:p>
        </p:txBody>
      </p:sp>
      <p:sp>
        <p:nvSpPr>
          <p:cNvPr id="3" name="Content Placeholder 2">
            <a:extLst>
              <a:ext uri="{FF2B5EF4-FFF2-40B4-BE49-F238E27FC236}">
                <a16:creationId xmlns:a16="http://schemas.microsoft.com/office/drawing/2014/main" xmlns="" id="{E320FB76-9118-4C3E-9D26-0FBDF07AAFE0}"/>
              </a:ext>
            </a:extLst>
          </p:cNvPr>
          <p:cNvSpPr>
            <a:spLocks noGrp="1"/>
          </p:cNvSpPr>
          <p:nvPr>
            <p:ph idx="1"/>
          </p:nvPr>
        </p:nvSpPr>
        <p:spPr>
          <a:xfrm>
            <a:off x="812800" y="1268762"/>
            <a:ext cx="8463619" cy="4772603"/>
          </a:xfrm>
        </p:spPr>
        <p:txBody>
          <a:bodyPr>
            <a:noAutofit/>
          </a:bodyPr>
          <a:lstStyle/>
          <a:p>
            <a:pPr marL="0" indent="0">
              <a:buNone/>
            </a:pPr>
            <a:r>
              <a:rPr lang="en-GB" sz="2000" dirty="0">
                <a:latin typeface="+mj-lt"/>
              </a:rPr>
              <a:t>Topics Covered are:</a:t>
            </a:r>
          </a:p>
          <a:p>
            <a:r>
              <a:rPr lang="en-GB" sz="2000" dirty="0">
                <a:latin typeface="+mj-lt"/>
              </a:rPr>
              <a:t>Designing an Alliance and commitment- Knowing your impact and articulating expectations</a:t>
            </a:r>
          </a:p>
          <a:p>
            <a:r>
              <a:rPr lang="en-GB" sz="2000" dirty="0">
                <a:latin typeface="+mj-lt"/>
              </a:rPr>
              <a:t>Active Listening</a:t>
            </a:r>
          </a:p>
          <a:p>
            <a:r>
              <a:rPr lang="en-GB" sz="2000" dirty="0">
                <a:latin typeface="+mj-lt"/>
              </a:rPr>
              <a:t>Change management</a:t>
            </a:r>
          </a:p>
          <a:p>
            <a:r>
              <a:rPr lang="en-GB" sz="2000" dirty="0">
                <a:latin typeface="+mj-lt"/>
              </a:rPr>
              <a:t>Leading Self and others</a:t>
            </a:r>
          </a:p>
          <a:p>
            <a:r>
              <a:rPr lang="en-GB" sz="2000" dirty="0">
                <a:latin typeface="+mj-lt"/>
              </a:rPr>
              <a:t>Autonomy vs Team</a:t>
            </a:r>
          </a:p>
          <a:p>
            <a:r>
              <a:rPr lang="en-GB" sz="2000" dirty="0">
                <a:latin typeface="+mj-lt"/>
              </a:rPr>
              <a:t>Negotiating and Influencing</a:t>
            </a:r>
          </a:p>
          <a:p>
            <a:r>
              <a:rPr lang="en-GB" sz="2000" dirty="0">
                <a:latin typeface="+mj-lt"/>
              </a:rPr>
              <a:t>Structured problem solving</a:t>
            </a:r>
            <a:endParaRPr lang="en-GB" sz="2000" dirty="0"/>
          </a:p>
        </p:txBody>
      </p:sp>
    </p:spTree>
    <p:extLst>
      <p:ext uri="{BB962C8B-B14F-4D97-AF65-F5344CB8AC3E}">
        <p14:creationId xmlns:p14="http://schemas.microsoft.com/office/powerpoint/2010/main" val="2051552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2F0069-320A-4831-B126-49FEE8391914}"/>
              </a:ext>
            </a:extLst>
          </p:cNvPr>
          <p:cNvSpPr>
            <a:spLocks noGrp="1"/>
          </p:cNvSpPr>
          <p:nvPr>
            <p:ph type="title"/>
          </p:nvPr>
        </p:nvSpPr>
        <p:spPr/>
        <p:txBody>
          <a:bodyPr/>
          <a:lstStyle/>
          <a:p>
            <a:r>
              <a:rPr lang="en-US" dirty="0"/>
              <a:t>Research and service Development</a:t>
            </a:r>
            <a:endParaRPr lang="en-GB" dirty="0"/>
          </a:p>
        </p:txBody>
      </p:sp>
      <p:sp>
        <p:nvSpPr>
          <p:cNvPr id="3" name="Content Placeholder 2">
            <a:extLst>
              <a:ext uri="{FF2B5EF4-FFF2-40B4-BE49-F238E27FC236}">
                <a16:creationId xmlns:a16="http://schemas.microsoft.com/office/drawing/2014/main" xmlns="" id="{86C8EF6D-4C36-493B-80EF-6770C4CA0840}"/>
              </a:ext>
            </a:extLst>
          </p:cNvPr>
          <p:cNvSpPr>
            <a:spLocks noGrp="1"/>
          </p:cNvSpPr>
          <p:nvPr>
            <p:ph idx="1"/>
          </p:nvPr>
        </p:nvSpPr>
        <p:spPr/>
        <p:txBody>
          <a:bodyPr>
            <a:normAutofit/>
          </a:bodyPr>
          <a:lstStyle/>
          <a:p>
            <a:pPr marL="0" indent="0">
              <a:buNone/>
            </a:pPr>
            <a:r>
              <a:rPr lang="en-GB" sz="2000" dirty="0">
                <a:latin typeface="+mj-lt"/>
              </a:rPr>
              <a:t>Topics Covered are:</a:t>
            </a:r>
          </a:p>
          <a:p>
            <a:r>
              <a:rPr lang="en-GB" sz="2000" dirty="0">
                <a:latin typeface="+mj-lt"/>
              </a:rPr>
              <a:t>Critical appraisal</a:t>
            </a:r>
          </a:p>
          <a:p>
            <a:r>
              <a:rPr lang="en-GB" sz="2000" dirty="0">
                <a:latin typeface="+mj-lt"/>
              </a:rPr>
              <a:t>Service evaluation</a:t>
            </a:r>
          </a:p>
          <a:p>
            <a:r>
              <a:rPr lang="en-GB" sz="2000" dirty="0">
                <a:latin typeface="+mj-lt"/>
              </a:rPr>
              <a:t>Quality assurance</a:t>
            </a:r>
            <a:endParaRPr lang="en-GB" sz="2000" b="1" dirty="0">
              <a:latin typeface="+mj-lt"/>
            </a:endParaRPr>
          </a:p>
          <a:p>
            <a:r>
              <a:rPr lang="en-GB" sz="2000" dirty="0">
                <a:latin typeface="+mj-lt"/>
              </a:rPr>
              <a:t>Outcome measures</a:t>
            </a:r>
          </a:p>
          <a:p>
            <a:r>
              <a:rPr lang="en-GB" sz="2000" dirty="0">
                <a:latin typeface="+mj-lt"/>
              </a:rPr>
              <a:t>Audit</a:t>
            </a:r>
          </a:p>
          <a:p>
            <a:r>
              <a:rPr lang="en-GB" sz="2000" dirty="0">
                <a:latin typeface="+mj-lt"/>
              </a:rPr>
              <a:t>Critical Appraisal</a:t>
            </a:r>
          </a:p>
          <a:p>
            <a:pPr marL="0" indent="0">
              <a:buNone/>
            </a:pPr>
            <a:r>
              <a:rPr lang="en-GB" sz="2000" dirty="0">
                <a:latin typeface="+mj-lt"/>
              </a:rPr>
              <a:t>Referenced: Written Research, Conference Presentations,</a:t>
            </a:r>
          </a:p>
          <a:p>
            <a:pPr marL="0" indent="0">
              <a:buNone/>
            </a:pPr>
            <a:r>
              <a:rPr lang="en-GB" sz="2000" dirty="0">
                <a:latin typeface="+mj-lt"/>
              </a:rPr>
              <a:t>Publications</a:t>
            </a:r>
          </a:p>
          <a:p>
            <a:endParaRPr lang="en-GB" dirty="0"/>
          </a:p>
        </p:txBody>
      </p:sp>
    </p:spTree>
    <p:extLst>
      <p:ext uri="{BB962C8B-B14F-4D97-AF65-F5344CB8AC3E}">
        <p14:creationId xmlns:p14="http://schemas.microsoft.com/office/powerpoint/2010/main" val="3733195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F2612A-C1AB-486F-A4D6-3608BC08CBB5}"/>
              </a:ext>
            </a:extLst>
          </p:cNvPr>
          <p:cNvSpPr>
            <a:spLocks noGrp="1"/>
          </p:cNvSpPr>
          <p:nvPr>
            <p:ph type="title"/>
          </p:nvPr>
        </p:nvSpPr>
        <p:spPr/>
        <p:txBody>
          <a:bodyPr/>
          <a:lstStyle/>
          <a:p>
            <a:r>
              <a:rPr lang="en-US" dirty="0"/>
              <a:t>Education</a:t>
            </a:r>
            <a:endParaRPr lang="en-GB" dirty="0"/>
          </a:p>
        </p:txBody>
      </p:sp>
      <p:sp>
        <p:nvSpPr>
          <p:cNvPr id="3" name="Content Placeholder 2">
            <a:extLst>
              <a:ext uri="{FF2B5EF4-FFF2-40B4-BE49-F238E27FC236}">
                <a16:creationId xmlns:a16="http://schemas.microsoft.com/office/drawing/2014/main" xmlns="" id="{06436C44-080A-4BCB-BFEC-45DE5A5A2BF8}"/>
              </a:ext>
            </a:extLst>
          </p:cNvPr>
          <p:cNvSpPr>
            <a:spLocks noGrp="1"/>
          </p:cNvSpPr>
          <p:nvPr>
            <p:ph idx="1"/>
          </p:nvPr>
        </p:nvSpPr>
        <p:spPr>
          <a:xfrm>
            <a:off x="812800" y="1628803"/>
            <a:ext cx="8463619" cy="4412563"/>
          </a:xfrm>
        </p:spPr>
        <p:txBody>
          <a:bodyPr>
            <a:normAutofit/>
          </a:bodyPr>
          <a:lstStyle/>
          <a:p>
            <a:pPr marL="0" indent="0">
              <a:buNone/>
            </a:pPr>
            <a:r>
              <a:rPr lang="en-GB" sz="2000" dirty="0">
                <a:latin typeface="+mj-lt"/>
              </a:rPr>
              <a:t>Topics covered are :</a:t>
            </a:r>
          </a:p>
          <a:p>
            <a:r>
              <a:rPr lang="en-GB" sz="2000" dirty="0">
                <a:latin typeface="+mj-lt"/>
              </a:rPr>
              <a:t>Learning Styles and Environment</a:t>
            </a:r>
          </a:p>
          <a:p>
            <a:r>
              <a:rPr lang="en-GB" sz="2000" dirty="0">
                <a:latin typeface="+mj-lt"/>
              </a:rPr>
              <a:t>Education capabilities Multi-Professional Framework</a:t>
            </a:r>
          </a:p>
          <a:p>
            <a:r>
              <a:rPr lang="en-GB" sz="2000" dirty="0">
                <a:latin typeface="+mj-lt"/>
              </a:rPr>
              <a:t>Self directed learning inc. Motivation</a:t>
            </a:r>
          </a:p>
          <a:p>
            <a:r>
              <a:rPr lang="en-GB" sz="2000" dirty="0">
                <a:latin typeface="+mj-lt"/>
              </a:rPr>
              <a:t>Coaching vs Mentoring</a:t>
            </a:r>
          </a:p>
          <a:p>
            <a:r>
              <a:rPr lang="en-GB" sz="2000" dirty="0">
                <a:latin typeface="+mj-lt"/>
              </a:rPr>
              <a:t>Supervision</a:t>
            </a:r>
          </a:p>
          <a:p>
            <a:r>
              <a:rPr lang="en-GB" sz="2000" dirty="0">
                <a:latin typeface="+mj-lt"/>
              </a:rPr>
              <a:t>Competency Frameworks</a:t>
            </a:r>
          </a:p>
          <a:p>
            <a:r>
              <a:rPr lang="en-GB" sz="2000" dirty="0">
                <a:latin typeface="+mj-lt"/>
              </a:rPr>
              <a:t>Process Mapping</a:t>
            </a:r>
          </a:p>
          <a:p>
            <a:endParaRPr lang="en-GB" dirty="0"/>
          </a:p>
        </p:txBody>
      </p:sp>
    </p:spTree>
    <p:extLst>
      <p:ext uri="{BB962C8B-B14F-4D97-AF65-F5344CB8AC3E}">
        <p14:creationId xmlns:p14="http://schemas.microsoft.com/office/powerpoint/2010/main" val="1368395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93268-5443-4689-BC05-6711927734CC}"/>
              </a:ext>
            </a:extLst>
          </p:cNvPr>
          <p:cNvSpPr>
            <a:spLocks noGrp="1"/>
          </p:cNvSpPr>
          <p:nvPr>
            <p:ph type="title"/>
          </p:nvPr>
        </p:nvSpPr>
        <p:spPr/>
        <p:txBody>
          <a:bodyPr/>
          <a:lstStyle/>
          <a:p>
            <a:r>
              <a:rPr lang="en-US" dirty="0"/>
              <a:t>Advanced Clinical Practice</a:t>
            </a:r>
            <a:endParaRPr lang="en-GB" dirty="0"/>
          </a:p>
        </p:txBody>
      </p:sp>
      <p:sp>
        <p:nvSpPr>
          <p:cNvPr id="3" name="Content Placeholder 2">
            <a:extLst>
              <a:ext uri="{FF2B5EF4-FFF2-40B4-BE49-F238E27FC236}">
                <a16:creationId xmlns:a16="http://schemas.microsoft.com/office/drawing/2014/main" xmlns="" id="{21212723-BB33-4BC6-96C5-B7118501BF17}"/>
              </a:ext>
            </a:extLst>
          </p:cNvPr>
          <p:cNvSpPr>
            <a:spLocks noGrp="1"/>
          </p:cNvSpPr>
          <p:nvPr>
            <p:ph idx="1"/>
          </p:nvPr>
        </p:nvSpPr>
        <p:spPr>
          <a:xfrm>
            <a:off x="812800" y="1412776"/>
            <a:ext cx="8463619" cy="4628587"/>
          </a:xfrm>
        </p:spPr>
        <p:txBody>
          <a:bodyPr>
            <a:normAutofit/>
          </a:bodyPr>
          <a:lstStyle/>
          <a:p>
            <a:pPr marL="0" indent="0">
              <a:buNone/>
            </a:pPr>
            <a:r>
              <a:rPr lang="en-GB" dirty="0">
                <a:latin typeface="+mj-lt"/>
              </a:rPr>
              <a:t>Topics Covered are</a:t>
            </a:r>
          </a:p>
          <a:p>
            <a:r>
              <a:rPr lang="en-GB" dirty="0">
                <a:latin typeface="+mj-lt"/>
              </a:rPr>
              <a:t>Capabilities Advanced Clinical practice</a:t>
            </a:r>
          </a:p>
          <a:p>
            <a:r>
              <a:rPr lang="en-GB" dirty="0">
                <a:latin typeface="+mj-lt"/>
              </a:rPr>
              <a:t>What defines Advanced Clinical Practice</a:t>
            </a:r>
          </a:p>
          <a:p>
            <a:r>
              <a:rPr lang="en-GB" dirty="0">
                <a:latin typeface="+mj-lt"/>
              </a:rPr>
              <a:t>Complex Problem Solving</a:t>
            </a:r>
          </a:p>
          <a:p>
            <a:r>
              <a:rPr lang="en-GB" dirty="0">
                <a:latin typeface="+mj-lt"/>
              </a:rPr>
              <a:t>Process Mapping</a:t>
            </a:r>
          </a:p>
          <a:p>
            <a:r>
              <a:rPr lang="en-GB" dirty="0">
                <a:latin typeface="+mj-lt"/>
              </a:rPr>
              <a:t>Clinical Judgement/Decision making </a:t>
            </a:r>
          </a:p>
          <a:p>
            <a:r>
              <a:rPr lang="en-GB" dirty="0">
                <a:latin typeface="+mj-lt"/>
              </a:rPr>
              <a:t>Clinical Pathways (referral to discharge)</a:t>
            </a:r>
          </a:p>
          <a:p>
            <a:r>
              <a:rPr lang="en-GB" dirty="0">
                <a:latin typeface="+mj-lt"/>
              </a:rPr>
              <a:t>Assessing and Managing Risk</a:t>
            </a:r>
          </a:p>
          <a:p>
            <a:r>
              <a:rPr lang="en-GB" dirty="0">
                <a:latin typeface="+mj-lt"/>
              </a:rPr>
              <a:t>Prioritisation Tools</a:t>
            </a:r>
          </a:p>
          <a:p>
            <a:r>
              <a:rPr lang="en-GB" dirty="0">
                <a:latin typeface="+mj-lt"/>
              </a:rPr>
              <a:t>Promoting and Influencing Others</a:t>
            </a:r>
          </a:p>
          <a:p>
            <a:r>
              <a:rPr lang="en-GB" dirty="0">
                <a:latin typeface="+mj-lt"/>
              </a:rPr>
              <a:t>Incorporation of Values Based care into Practice &amp; Person Centred Care</a:t>
            </a:r>
          </a:p>
          <a:p>
            <a:endParaRPr lang="en-GB" dirty="0"/>
          </a:p>
        </p:txBody>
      </p:sp>
    </p:spTree>
    <p:extLst>
      <p:ext uri="{BB962C8B-B14F-4D97-AF65-F5344CB8AC3E}">
        <p14:creationId xmlns:p14="http://schemas.microsoft.com/office/powerpoint/2010/main" val="4190235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457826-2C80-422B-BE8D-8EEA7EEC76C6}"/>
              </a:ext>
            </a:extLst>
          </p:cNvPr>
          <p:cNvSpPr>
            <a:spLocks noGrp="1"/>
          </p:cNvSpPr>
          <p:nvPr>
            <p:ph type="title"/>
          </p:nvPr>
        </p:nvSpPr>
        <p:spPr/>
        <p:txBody>
          <a:bodyPr>
            <a:normAutofit fontScale="90000"/>
          </a:bodyPr>
          <a:lstStyle/>
          <a:p>
            <a:r>
              <a:rPr lang="en-US" sz="3100" dirty="0"/>
              <a:t>Outcomes of ACP Development Groups (Similar to ALS) for ACP’s In East Kent and Medway TH will be.</a:t>
            </a:r>
            <a:endParaRPr lang="en-GB" dirty="0"/>
          </a:p>
        </p:txBody>
      </p:sp>
      <p:sp>
        <p:nvSpPr>
          <p:cNvPr id="3" name="Content Placeholder 2">
            <a:extLst>
              <a:ext uri="{FF2B5EF4-FFF2-40B4-BE49-F238E27FC236}">
                <a16:creationId xmlns:a16="http://schemas.microsoft.com/office/drawing/2014/main" xmlns="" id="{0B5F2B89-CA82-4C39-8F84-93417FF87ECF}"/>
              </a:ext>
            </a:extLst>
          </p:cNvPr>
          <p:cNvSpPr>
            <a:spLocks noGrp="1"/>
          </p:cNvSpPr>
          <p:nvPr>
            <p:ph idx="1"/>
          </p:nvPr>
        </p:nvSpPr>
        <p:spPr/>
        <p:txBody>
          <a:bodyPr/>
          <a:lstStyle/>
          <a:p>
            <a:r>
              <a:rPr lang="en-US" dirty="0"/>
              <a:t>Clear gap analysis of needs for ACP’s</a:t>
            </a:r>
          </a:p>
          <a:p>
            <a:r>
              <a:rPr lang="en-US" dirty="0"/>
              <a:t>Informs Workforce planning</a:t>
            </a:r>
          </a:p>
          <a:p>
            <a:r>
              <a:rPr lang="en-US" dirty="0"/>
              <a:t>Enables ACP Strategy</a:t>
            </a:r>
          </a:p>
          <a:p>
            <a:r>
              <a:rPr lang="en-US" dirty="0"/>
              <a:t>Advises ACP training</a:t>
            </a:r>
          </a:p>
          <a:p>
            <a:r>
              <a:rPr lang="en-US" dirty="0"/>
              <a:t>Supports Adherence to Governance Guidance</a:t>
            </a:r>
          </a:p>
          <a:p>
            <a:endParaRPr lang="en-US" dirty="0"/>
          </a:p>
          <a:p>
            <a:r>
              <a:rPr lang="en-US" dirty="0"/>
              <a:t>Leads into next steps/Additional Training</a:t>
            </a:r>
          </a:p>
          <a:p>
            <a:r>
              <a:rPr lang="en-US" dirty="0"/>
              <a:t>Train the Trainer( A group trained to lead on and move forwards developing the ACP Dev Group current model dependent on EK&amp;M future needs for ACP’s)</a:t>
            </a:r>
            <a:endParaRPr lang="en-GB" dirty="0"/>
          </a:p>
        </p:txBody>
      </p:sp>
    </p:spTree>
    <p:extLst>
      <p:ext uri="{BB962C8B-B14F-4D97-AF65-F5344CB8AC3E}">
        <p14:creationId xmlns:p14="http://schemas.microsoft.com/office/powerpoint/2010/main" val="1447663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80F80E-06D6-4C88-8559-45CD0C79579D}"/>
              </a:ext>
            </a:extLst>
          </p:cNvPr>
          <p:cNvSpPr>
            <a:spLocks noGrp="1"/>
          </p:cNvSpPr>
          <p:nvPr>
            <p:ph type="title"/>
          </p:nvPr>
        </p:nvSpPr>
        <p:spPr>
          <a:xfrm>
            <a:off x="812801" y="609600"/>
            <a:ext cx="8463617" cy="659160"/>
          </a:xfrm>
        </p:spPr>
        <p:txBody>
          <a:bodyPr/>
          <a:lstStyle/>
          <a:p>
            <a:r>
              <a:rPr lang="en-US" dirty="0"/>
              <a:t>Train the Trainer</a:t>
            </a:r>
            <a:endParaRPr lang="en-GB" dirty="0"/>
          </a:p>
        </p:txBody>
      </p:sp>
      <p:sp>
        <p:nvSpPr>
          <p:cNvPr id="3" name="Content Placeholder 2">
            <a:extLst>
              <a:ext uri="{FF2B5EF4-FFF2-40B4-BE49-F238E27FC236}">
                <a16:creationId xmlns:a16="http://schemas.microsoft.com/office/drawing/2014/main" xmlns="" id="{A4410250-CDE7-470E-97C1-9899C4E28B25}"/>
              </a:ext>
            </a:extLst>
          </p:cNvPr>
          <p:cNvSpPr>
            <a:spLocks noGrp="1"/>
          </p:cNvSpPr>
          <p:nvPr>
            <p:ph idx="1"/>
          </p:nvPr>
        </p:nvSpPr>
        <p:spPr>
          <a:xfrm>
            <a:off x="812800" y="1268762"/>
            <a:ext cx="8463619" cy="4772603"/>
          </a:xfrm>
        </p:spPr>
        <p:txBody>
          <a:bodyPr>
            <a:normAutofit/>
          </a:bodyPr>
          <a:lstStyle/>
          <a:p>
            <a:pPr marL="342900" lvl="0" indent="-342900">
              <a:lnSpc>
                <a:spcPct val="90000"/>
              </a:lnSpc>
              <a:buFont typeface="Symbol" panose="05050102010706020507" pitchFamily="18" charset="2"/>
              <a:buChar char=""/>
            </a:pPr>
            <a:r>
              <a:rPr lang="en-GB" sz="1800" dirty="0">
                <a:solidFill>
                  <a:schemeClr val="tx1"/>
                </a:solidFill>
                <a:effectLst/>
                <a:latin typeface="Calibri" panose="020F0502020204030204" pitchFamily="34" charset="0"/>
                <a:ea typeface="Times New Roman" panose="02020603050405020304" pitchFamily="18" charset="0"/>
              </a:rPr>
              <a:t>To empower, support and train East Kent And Medway Champions and ACP Leads to continue the ACP Development Group Model with existing ACP’s ( having done the initial ACP Development Group sessions provided by external trainer), </a:t>
            </a:r>
            <a:r>
              <a:rPr lang="en-GB" sz="1800" b="1" dirty="0">
                <a:solidFill>
                  <a:schemeClr val="tx1"/>
                </a:solidFill>
                <a:effectLst/>
                <a:latin typeface="Calibri" panose="020F0502020204030204" pitchFamily="34" charset="0"/>
                <a:ea typeface="Times New Roman" panose="02020603050405020304" pitchFamily="18" charset="0"/>
              </a:rPr>
              <a:t>and</a:t>
            </a:r>
            <a:r>
              <a:rPr lang="en-GB" sz="1800" dirty="0">
                <a:solidFill>
                  <a:schemeClr val="tx1"/>
                </a:solidFill>
                <a:effectLst/>
                <a:latin typeface="Calibri" panose="020F0502020204030204" pitchFamily="34" charset="0"/>
                <a:ea typeface="Times New Roman" panose="02020603050405020304" pitchFamily="18" charset="0"/>
              </a:rPr>
              <a:t>  be able to provide future ACP Development Groups for East Kent and Medway ACP’s.</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lnSpc>
                <a:spcPct val="90000"/>
              </a:lnSpc>
              <a:buFont typeface="Symbol" panose="05050102010706020507" pitchFamily="18" charset="2"/>
              <a:buChar char=""/>
            </a:pPr>
            <a:r>
              <a:rPr lang="en-GB" sz="1800" dirty="0">
                <a:solidFill>
                  <a:schemeClr val="tx1"/>
                </a:solidFill>
                <a:effectLst/>
                <a:latin typeface="Calibri" panose="020F0502020204030204" pitchFamily="34" charset="0"/>
                <a:ea typeface="Times New Roman" panose="02020603050405020304" pitchFamily="18" charset="0"/>
              </a:rPr>
              <a:t>To enable the above to gain an in depth understanding of the level of practice that the HEE Multi professional Framework expects.</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lnSpc>
                <a:spcPct val="90000"/>
              </a:lnSpc>
              <a:buFont typeface="Symbol" panose="05050102010706020507" pitchFamily="18" charset="2"/>
              <a:buChar char=""/>
            </a:pPr>
            <a:r>
              <a:rPr lang="en-GB" sz="1800" dirty="0">
                <a:solidFill>
                  <a:schemeClr val="tx1"/>
                </a:solidFill>
                <a:effectLst/>
                <a:latin typeface="Calibri" panose="020F0502020204030204" pitchFamily="34" charset="0"/>
                <a:ea typeface="Times New Roman" panose="02020603050405020304" pitchFamily="18" charset="0"/>
              </a:rPr>
              <a:t>To assist the above in clarifying understanding of what is needed for each pillar and acquire &amp; provide some tools that demonstrate this.</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lnSpc>
                <a:spcPct val="90000"/>
              </a:lnSpc>
              <a:buFont typeface="Symbol" panose="05050102010706020507" pitchFamily="18" charset="2"/>
              <a:buChar char=""/>
            </a:pPr>
            <a:r>
              <a:rPr lang="en-GB" sz="1800" dirty="0">
                <a:solidFill>
                  <a:schemeClr val="tx1"/>
                </a:solidFill>
                <a:effectLst/>
                <a:latin typeface="Calibri" panose="020F0502020204030204" pitchFamily="34" charset="0"/>
                <a:ea typeface="Times New Roman" panose="02020603050405020304" pitchFamily="18" charset="0"/>
              </a:rPr>
              <a:t>To explore the ACP  MP Framework, and how it is designed in order to map staff in the future to the Framework</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lnSpc>
                <a:spcPct val="90000"/>
              </a:lnSpc>
              <a:buFont typeface="Symbol" panose="05050102010706020507" pitchFamily="18" charset="2"/>
              <a:buChar char=""/>
            </a:pPr>
            <a:r>
              <a:rPr lang="en-GB" sz="1800" dirty="0">
                <a:solidFill>
                  <a:schemeClr val="tx1"/>
                </a:solidFill>
                <a:effectLst/>
                <a:latin typeface="Calibri" panose="020F0502020204030204" pitchFamily="34" charset="0"/>
                <a:ea typeface="Times New Roman" panose="02020603050405020304" pitchFamily="18" charset="0"/>
              </a:rPr>
              <a:t>To assist EK&amp;M trainers to be able to identify what needs and gaps staff have moving forwards.</a:t>
            </a:r>
            <a:endParaRPr lang="en-GB" sz="1800" dirty="0">
              <a:solidFill>
                <a:schemeClr val="tx1"/>
              </a:solidFill>
              <a:effectLst/>
              <a:latin typeface="Calibri" panose="020F0502020204030204" pitchFamily="34" charset="0"/>
              <a:ea typeface="Calibri" panose="020F0502020204030204" pitchFamily="34" charset="0"/>
            </a:endParaRPr>
          </a:p>
          <a:p>
            <a:pPr marL="342900" lvl="0" indent="-342900">
              <a:lnSpc>
                <a:spcPct val="90000"/>
              </a:lnSpc>
              <a:buFont typeface="Symbol" panose="05050102010706020507" pitchFamily="18" charset="2"/>
              <a:buChar char=""/>
            </a:pPr>
            <a:r>
              <a:rPr lang="en-GB" sz="1800" dirty="0">
                <a:solidFill>
                  <a:schemeClr val="tx1"/>
                </a:solidFill>
                <a:effectLst/>
                <a:latin typeface="Calibri" panose="020F0502020204030204" pitchFamily="34" charset="0"/>
                <a:ea typeface="Times New Roman" panose="02020603050405020304" pitchFamily="18" charset="0"/>
              </a:rPr>
              <a:t>To empower and train SPFT trainers to create, facilitate and encourage peer support  ACP Development Groups that are ongoing and self-sufficient and will continue beyond the ACP Development Group Model provided .</a:t>
            </a:r>
            <a:endParaRPr lang="en-GB" sz="1800" dirty="0">
              <a:solidFill>
                <a:schemeClr val="tx1"/>
              </a:solidFill>
              <a:effectLst/>
              <a:latin typeface="Calibri" panose="020F0502020204030204" pitchFamily="34" charset="0"/>
              <a:ea typeface="Calibri" panose="020F0502020204030204" pitchFamily="34" charset="0"/>
            </a:endParaRPr>
          </a:p>
          <a:p>
            <a:pPr>
              <a:lnSpc>
                <a:spcPct val="90000"/>
              </a:lnSpc>
              <a:spcAft>
                <a:spcPts val="800"/>
              </a:spcAft>
            </a:pPr>
            <a:endPar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328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3503" y="609600"/>
            <a:ext cx="8596668" cy="1320800"/>
          </a:xfrm>
        </p:spPr>
        <p:txBody>
          <a:bodyPr>
            <a:normAutofit/>
          </a:bodyPr>
          <a:lstStyle/>
          <a:p>
            <a:r>
              <a:rPr lang="en-GB"/>
              <a:t>The Trainer – Allie Carter</a:t>
            </a:r>
          </a:p>
        </p:txBody>
      </p:sp>
      <p:sp>
        <p:nvSpPr>
          <p:cNvPr id="3" name="Content Placeholder 2"/>
          <p:cNvSpPr>
            <a:spLocks noGrp="1"/>
          </p:cNvSpPr>
          <p:nvPr>
            <p:ph idx="1"/>
          </p:nvPr>
        </p:nvSpPr>
        <p:spPr>
          <a:xfrm>
            <a:off x="1333501" y="1700808"/>
            <a:ext cx="8122872" cy="4104456"/>
          </a:xfrm>
        </p:spPr>
        <p:txBody>
          <a:bodyPr>
            <a:noAutofit/>
          </a:bodyPr>
          <a:lstStyle/>
          <a:p>
            <a:pPr>
              <a:lnSpc>
                <a:spcPct val="90000"/>
              </a:lnSpc>
            </a:pPr>
            <a:r>
              <a:rPr lang="en-GB" dirty="0"/>
              <a:t>30 years NHS Clinician and Clinical Lead - Physiotherapy ( Latterly 11 years Head of Children’s Physio GSTT NHS Foundation Trust</a:t>
            </a:r>
          </a:p>
          <a:p>
            <a:pPr>
              <a:lnSpc>
                <a:spcPct val="90000"/>
              </a:lnSpc>
            </a:pPr>
            <a:r>
              <a:rPr lang="en-GB" dirty="0"/>
              <a:t>Advanced Clinical Practitioner in Neonatal Intensive Care for 20 years</a:t>
            </a:r>
          </a:p>
          <a:p>
            <a:pPr>
              <a:lnSpc>
                <a:spcPct val="90000"/>
              </a:lnSpc>
            </a:pPr>
            <a:r>
              <a:rPr lang="en-GB" dirty="0"/>
              <a:t>3 Years CQC Inspector</a:t>
            </a:r>
          </a:p>
          <a:p>
            <a:pPr>
              <a:lnSpc>
                <a:spcPct val="90000"/>
              </a:lnSpc>
            </a:pPr>
            <a:r>
              <a:rPr lang="en-GB" dirty="0"/>
              <a:t>11 years Independent Project Lead and  Change Leadership Consultant &amp; Trainer.</a:t>
            </a:r>
          </a:p>
          <a:p>
            <a:pPr marL="0" indent="0">
              <a:lnSpc>
                <a:spcPct val="90000"/>
              </a:lnSpc>
              <a:buNone/>
            </a:pPr>
            <a:r>
              <a:rPr lang="en-GB" dirty="0"/>
              <a:t>( Projects have inc. Therapies &amp; Nursing Modernisation ( Sussex Community Foundation Trust ), ACP Mapping ( SCFT ), HEE project lead for ACP multi professional Survey, various ACP evaluation pieces and now training and developing  Advanced Practitioners in order to map them  to , and help them  achieve the correct level of practice to be aligned to the HEE Multi professional Framework for Advance Clinical Practitioners. )</a:t>
            </a:r>
          </a:p>
        </p:txBody>
      </p:sp>
    </p:spTree>
    <p:extLst>
      <p:ext uri="{BB962C8B-B14F-4D97-AF65-F5344CB8AC3E}">
        <p14:creationId xmlns:p14="http://schemas.microsoft.com/office/powerpoint/2010/main" val="2530412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4FCC918-6122-47F9-8B69-FA2E01039F62}"/>
              </a:ext>
            </a:extLst>
          </p:cNvPr>
          <p:cNvSpPr txBox="1">
            <a:spLocks/>
          </p:cNvSpPr>
          <p:nvPr/>
        </p:nvSpPr>
        <p:spPr>
          <a:xfrm>
            <a:off x="1524000" y="1465238"/>
            <a:ext cx="9144000" cy="10404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0" cap="none" spc="0" normalizeH="0" baseline="0" noProof="0" dirty="0">
                <a:ln>
                  <a:noFill/>
                </a:ln>
                <a:solidFill>
                  <a:srgbClr val="A00054"/>
                </a:solidFill>
                <a:effectLst/>
                <a:uLnTx/>
                <a:uFillTx/>
                <a:latin typeface="Arial" panose="020B0604020202020204" pitchFamily="34" charset="0"/>
                <a:ea typeface="+mj-ea"/>
                <a:cs typeface="Arial" panose="020B0604020202020204" pitchFamily="34" charset="0"/>
                <a:sym typeface="Arial"/>
              </a:rPr>
              <a:t>Advanced Practice</a:t>
            </a:r>
            <a:endParaRPr kumimoji="0" lang="en-GB"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5" name="Subtitle 6">
            <a:extLst>
              <a:ext uri="{FF2B5EF4-FFF2-40B4-BE49-F238E27FC236}">
                <a16:creationId xmlns="" xmlns:a16="http://schemas.microsoft.com/office/drawing/2014/main" id="{F0BA49C7-D648-4DE0-AF5C-C2A07343E030}"/>
              </a:ext>
            </a:extLst>
          </p:cNvPr>
          <p:cNvSpPr txBox="1">
            <a:spLocks/>
          </p:cNvSpPr>
          <p:nvPr/>
        </p:nvSpPr>
        <p:spPr>
          <a:xfrm>
            <a:off x="1524000" y="2709010"/>
            <a:ext cx="9144000" cy="54323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kern="0" dirty="0">
                <a:solidFill>
                  <a:srgbClr val="A00054"/>
                </a:solidFill>
                <a:latin typeface="Arial" panose="020B0604020202020204" pitchFamily="34" charset="0"/>
                <a:cs typeface="Arial" panose="020B0604020202020204" pitchFamily="34" charset="0"/>
                <a:sym typeface="Arial"/>
              </a:rPr>
              <a:t>The National Picture</a:t>
            </a:r>
            <a:endParaRPr kumimoji="0" lang="en-GB" sz="3600" b="0" i="0" u="none" strike="noStrike" kern="0" cap="none" spc="0" normalizeH="0" baseline="0" noProof="0" dirty="0">
              <a:ln>
                <a:noFill/>
              </a:ln>
              <a:solidFill>
                <a:srgbClr val="A00054"/>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0" cap="none" spc="0" normalizeH="0" baseline="0" noProof="0" dirty="0">
              <a:ln>
                <a:noFill/>
              </a:ln>
              <a:solidFill>
                <a:srgbClr val="A00054"/>
              </a:solidFill>
              <a:effectLst/>
              <a:uLnTx/>
              <a:uFillTx/>
              <a:latin typeface="Arial" panose="020B0604020202020204" pitchFamily="34" charset="0"/>
              <a:ea typeface="+mn-ea"/>
              <a:cs typeface="Arial" panose="020B0604020202020204" pitchFamily="34" charset="0"/>
              <a:sym typeface="Arial"/>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9" descr="Picture 9">
            <a:extLst>
              <a:ext uri="{FF2B5EF4-FFF2-40B4-BE49-F238E27FC236}">
                <a16:creationId xmlns="" xmlns:a16="http://schemas.microsoft.com/office/drawing/2014/main" id="{84DAEB55-1C90-4515-BC8B-6B400A2F8CA1}"/>
              </a:ext>
            </a:extLst>
          </p:cNvPr>
          <p:cNvPicPr>
            <a:picLocks noChangeAspect="1"/>
          </p:cNvPicPr>
          <p:nvPr/>
        </p:nvPicPr>
        <p:blipFill>
          <a:blip r:embed="rId3"/>
          <a:stretch>
            <a:fillRect/>
          </a:stretch>
        </p:blipFill>
        <p:spPr>
          <a:xfrm>
            <a:off x="0" y="5838305"/>
            <a:ext cx="12192000" cy="254003"/>
          </a:xfrm>
          <a:prstGeom prst="rect">
            <a:avLst/>
          </a:prstGeom>
          <a:ln w="12700">
            <a:miter lim="400000"/>
          </a:ln>
        </p:spPr>
      </p:pic>
      <p:pic>
        <p:nvPicPr>
          <p:cNvPr id="9" name="image1.jpeg" descr="image1.jpeg">
            <a:extLst>
              <a:ext uri="{FF2B5EF4-FFF2-40B4-BE49-F238E27FC236}">
                <a16:creationId xmlns="" xmlns:a16="http://schemas.microsoft.com/office/drawing/2014/main" id="{02FD4107-AD9F-4DFE-B8B4-8E3AF0BDDEC5}"/>
              </a:ext>
            </a:extLst>
          </p:cNvPr>
          <p:cNvPicPr>
            <a:picLocks noChangeAspect="1"/>
          </p:cNvPicPr>
          <p:nvPr/>
        </p:nvPicPr>
        <p:blipFill>
          <a:blip r:embed="rId4"/>
          <a:stretch>
            <a:fillRect/>
          </a:stretch>
        </p:blipFill>
        <p:spPr>
          <a:xfrm>
            <a:off x="9024753" y="6210304"/>
            <a:ext cx="3099819" cy="615698"/>
          </a:xfrm>
          <a:prstGeom prst="rect">
            <a:avLst/>
          </a:prstGeom>
          <a:ln w="12700">
            <a:miter lim="400000"/>
          </a:ln>
        </p:spPr>
      </p:pic>
      <p:pic>
        <p:nvPicPr>
          <p:cNvPr id="11" name="bottom_branding.png" descr="bottom_branding.png">
            <a:extLst>
              <a:ext uri="{FF2B5EF4-FFF2-40B4-BE49-F238E27FC236}">
                <a16:creationId xmlns="" xmlns:a16="http://schemas.microsoft.com/office/drawing/2014/main" id="{6E74C258-A142-4F60-8154-5C2F74328171}"/>
              </a:ext>
            </a:extLst>
          </p:cNvPr>
          <p:cNvPicPr>
            <a:picLocks noChangeAspect="1"/>
          </p:cNvPicPr>
          <p:nvPr/>
        </p:nvPicPr>
        <p:blipFill>
          <a:blip r:embed="rId5"/>
          <a:stretch>
            <a:fillRect/>
          </a:stretch>
        </p:blipFill>
        <p:spPr>
          <a:xfrm>
            <a:off x="175372" y="5946644"/>
            <a:ext cx="1348628" cy="932611"/>
          </a:xfrm>
          <a:prstGeom prst="rect">
            <a:avLst/>
          </a:prstGeom>
          <a:ln w="12700">
            <a:miter lim="400000"/>
          </a:ln>
        </p:spPr>
      </p:pic>
      <p:sp>
        <p:nvSpPr>
          <p:cNvPr id="3" name="Subtitle 6">
            <a:extLst>
              <a:ext uri="{FF2B5EF4-FFF2-40B4-BE49-F238E27FC236}">
                <a16:creationId xmlns="" xmlns:a16="http://schemas.microsoft.com/office/drawing/2014/main" id="{CA4D6488-9FC4-4245-B142-9873198FA405}"/>
              </a:ext>
            </a:extLst>
          </p:cNvPr>
          <p:cNvSpPr txBox="1">
            <a:spLocks/>
          </p:cNvSpPr>
          <p:nvPr/>
        </p:nvSpPr>
        <p:spPr>
          <a:xfrm>
            <a:off x="1524000" y="390462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Sarah Goodhew</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Faculty of Advancing Practice Lead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Health Education England – South East Region</a:t>
            </a:r>
          </a:p>
        </p:txBody>
      </p:sp>
    </p:spTree>
    <p:extLst>
      <p:ext uri="{BB962C8B-B14F-4D97-AF65-F5344CB8AC3E}">
        <p14:creationId xmlns:p14="http://schemas.microsoft.com/office/powerpoint/2010/main" val="3763353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202768"/>
            <a:ext cx="8818630" cy="1320800"/>
          </a:xfrm>
        </p:spPr>
        <p:txBody>
          <a:bodyPr>
            <a:normAutofit/>
          </a:bodyPr>
          <a:lstStyle/>
          <a:p>
            <a:r>
              <a:rPr lang="en-GB" sz="3600" b="1" dirty="0" smtClean="0">
                <a:solidFill>
                  <a:schemeClr val="accent6">
                    <a:lumMod val="50000"/>
                  </a:schemeClr>
                </a:solidFill>
              </a:rPr>
              <a:t>Melissa </a:t>
            </a:r>
            <a:r>
              <a:rPr lang="en-GB" sz="3600" b="1" dirty="0" err="1" smtClean="0">
                <a:solidFill>
                  <a:schemeClr val="accent6">
                    <a:lumMod val="50000"/>
                  </a:schemeClr>
                </a:solidFill>
              </a:rPr>
              <a:t>Allinson</a:t>
            </a:r>
            <a:endParaRPr lang="en-GB" sz="3600" b="1" dirty="0">
              <a:solidFill>
                <a:schemeClr val="accent6">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1244" y="188480"/>
            <a:ext cx="28416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20262" y="1686910"/>
            <a:ext cx="1126611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84634" y="107073"/>
            <a:ext cx="5996610" cy="6669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92323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86" y="202768"/>
            <a:ext cx="8596668" cy="1320800"/>
          </a:xfrm>
        </p:spPr>
        <p:txBody>
          <a:bodyPr>
            <a:normAutofit/>
          </a:bodyPr>
          <a:lstStyle/>
          <a:p>
            <a:r>
              <a:rPr lang="en-GB" sz="3600" b="1" dirty="0">
                <a:solidFill>
                  <a:schemeClr val="accent6">
                    <a:lumMod val="50000"/>
                  </a:schemeClr>
                </a:solidFill>
              </a:rPr>
              <a:t>Ian </a:t>
            </a:r>
            <a:r>
              <a:rPr lang="en-GB" sz="3600" b="1" dirty="0" err="1">
                <a:solidFill>
                  <a:schemeClr val="accent6">
                    <a:lumMod val="50000"/>
                  </a:schemeClr>
                </a:solidFill>
              </a:rPr>
              <a:t>Setchfield</a:t>
            </a:r>
            <a:endParaRPr lang="en-GB" sz="3600" b="1" dirty="0">
              <a:solidFill>
                <a:schemeClr val="accent6">
                  <a:lumMod val="50000"/>
                </a:schemeClr>
              </a:solidFill>
            </a:endParaRPr>
          </a:p>
        </p:txBody>
      </p:sp>
      <p:sp>
        <p:nvSpPr>
          <p:cNvPr id="3" name="Content Placeholder 2"/>
          <p:cNvSpPr>
            <a:spLocks noGrp="1"/>
          </p:cNvSpPr>
          <p:nvPr>
            <p:ph idx="1"/>
          </p:nvPr>
        </p:nvSpPr>
        <p:spPr>
          <a:xfrm>
            <a:off x="693683" y="1686909"/>
            <a:ext cx="10468304" cy="4682359"/>
          </a:xfrm>
        </p:spPr>
        <p:txBody>
          <a:bodyPr>
            <a:noAutofit/>
          </a:bodyPr>
          <a:lstStyle/>
          <a:p>
            <a:r>
              <a:rPr lang="en-GB" sz="2000" dirty="0">
                <a:solidFill>
                  <a:schemeClr val="accent6">
                    <a:lumMod val="50000"/>
                  </a:schemeClr>
                </a:solidFill>
              </a:rPr>
              <a:t>Ian is an Acute Care Nurse Consultant, currently working for East Kent University Hospitals Foundation NHS Trust (EKHUFT). Prior to this he worked as a Critical Care Matron and before joining the NHS in 2005 served for 13 years as member of the Critical Care Air Support Team in the Royal Air Force. </a:t>
            </a:r>
          </a:p>
          <a:p>
            <a:r>
              <a:rPr lang="en-GB" sz="2000" dirty="0">
                <a:solidFill>
                  <a:schemeClr val="accent6">
                    <a:lumMod val="50000"/>
                  </a:schemeClr>
                </a:solidFill>
              </a:rPr>
              <a:t>He is passionate about effective clinical leadership and cultural change, ensuring a ‘whole system approach’ is utilised to patient pathways. Clinically he is an expert practitioner in the deteriorating patient and acute medicine.  Ian is also the Advanced Clinical Practice (ACP) lead at EKHUFT, works as a visiting senior lecturer in ACP at Canterbury Christ Church University and is an International Fellow of The England Centre of Practice Development. Ian was also a founding triumvirate of Kent's ACP Forum.</a:t>
            </a:r>
          </a:p>
          <a:p>
            <a:r>
              <a:rPr lang="en-GB" sz="2000" dirty="0">
                <a:solidFill>
                  <a:schemeClr val="accent6">
                    <a:lumMod val="50000"/>
                  </a:schemeClr>
                </a:solidFill>
              </a:rPr>
              <a:t>Ian is an accomplished national speaker and is currently working with Health Education England’s Centre for Advancing Practice. Nationally he has been the nurse representative for The Society for Acute Medicine, deputy Chair for the RCN Professional Nursing Committee and has contributed to several national standards including NICE.  Ian is also a Member of Health Education Kent Surrey Sussex ACP steering group and Leadership Academy Reference group.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54" y="188480"/>
            <a:ext cx="28416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20262" y="1686910"/>
            <a:ext cx="1126611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869" y="157464"/>
            <a:ext cx="1305670" cy="136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232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chemeClr val="accent6">
                    <a:lumMod val="50000"/>
                  </a:schemeClr>
                </a:solidFill>
              </a:rPr>
              <a:t>Kent and Medway ACP Forum</a:t>
            </a:r>
            <a:endParaRPr lang="en-GB" sz="3600" b="1" dirty="0">
              <a:solidFill>
                <a:schemeClr val="accent6">
                  <a:lumMod val="50000"/>
                </a:schemeClr>
              </a:solidFill>
            </a:endParaRPr>
          </a:p>
        </p:txBody>
      </p:sp>
      <p:sp>
        <p:nvSpPr>
          <p:cNvPr id="3" name="Content Placeholder 2"/>
          <p:cNvSpPr>
            <a:spLocks noGrp="1"/>
          </p:cNvSpPr>
          <p:nvPr>
            <p:ph idx="1"/>
          </p:nvPr>
        </p:nvSpPr>
        <p:spPr>
          <a:xfrm>
            <a:off x="3513761" y="1825625"/>
            <a:ext cx="7840039" cy="4351338"/>
          </a:xfrm>
        </p:spPr>
        <p:txBody>
          <a:bodyPr/>
          <a:lstStyle/>
          <a:p>
            <a:pPr marL="0" indent="0">
              <a:buNone/>
            </a:pPr>
            <a:endParaRPr lang="en-GB" dirty="0" smtClean="0"/>
          </a:p>
          <a:p>
            <a:pPr marL="0" indent="0">
              <a:buNone/>
            </a:pPr>
            <a:endParaRPr lang="en-GB" dirty="0"/>
          </a:p>
          <a:p>
            <a:pPr marL="0" indent="0">
              <a:buNone/>
            </a:pPr>
            <a:r>
              <a:rPr lang="en-GB" sz="3600" b="1" dirty="0">
                <a:solidFill>
                  <a:schemeClr val="accent6">
                    <a:lumMod val="50000"/>
                  </a:schemeClr>
                </a:solidFill>
                <a:latin typeface="+mj-lt"/>
                <a:ea typeface="+mj-ea"/>
                <a:cs typeface="+mj-cs"/>
              </a:rPr>
              <a:t>@</a:t>
            </a:r>
            <a:r>
              <a:rPr lang="en-GB" sz="3600" b="1" dirty="0" err="1">
                <a:solidFill>
                  <a:schemeClr val="accent6">
                    <a:lumMod val="50000"/>
                  </a:schemeClr>
                </a:solidFill>
                <a:latin typeface="+mj-lt"/>
                <a:ea typeface="+mj-ea"/>
                <a:cs typeface="+mj-cs"/>
              </a:rPr>
              <a:t>KentACP</a:t>
            </a:r>
            <a:endParaRPr lang="en-GB" sz="3600" b="1" dirty="0">
              <a:solidFill>
                <a:schemeClr val="accent6">
                  <a:lumMod val="50000"/>
                </a:schemeClr>
              </a:solidFill>
              <a:latin typeface="+mj-lt"/>
              <a:ea typeface="+mj-ea"/>
              <a:cs typeface="+mj-cs"/>
            </a:endParaRPr>
          </a:p>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9558"/>
          <a:stretch/>
        </p:blipFill>
        <p:spPr bwMode="auto">
          <a:xfrm>
            <a:off x="865811" y="2536432"/>
            <a:ext cx="2298629"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1912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6502D-8B13-4B99-BFEE-AAE27183D7DC}"/>
              </a:ext>
            </a:extLst>
          </p:cNvPr>
          <p:cNvSpPr>
            <a:spLocks noGrp="1"/>
          </p:cNvSpPr>
          <p:nvPr>
            <p:ph type="title"/>
          </p:nvPr>
        </p:nvSpPr>
        <p:spPr>
          <a:xfrm>
            <a:off x="4942368" y="10"/>
            <a:ext cx="6586491" cy="1286160"/>
          </a:xfrm>
        </p:spPr>
        <p:txBody>
          <a:bodyPr anchor="b">
            <a:normAutofit/>
          </a:bodyPr>
          <a:lstStyle/>
          <a:p>
            <a:r>
              <a:rPr lang="en-GB" sz="3600" b="1" dirty="0" smtClean="0">
                <a:solidFill>
                  <a:schemeClr val="accent6">
                    <a:lumMod val="50000"/>
                  </a:schemeClr>
                </a:solidFill>
              </a:rPr>
              <a:t>Next Steps – Development Groups</a:t>
            </a:r>
            <a:endParaRPr lang="en-GB" sz="3600" b="1" dirty="0">
              <a:solidFill>
                <a:schemeClr val="accent6">
                  <a:lumMod val="50000"/>
                </a:schemeClr>
              </a:solidFill>
            </a:endParaRPr>
          </a:p>
        </p:txBody>
      </p:sp>
      <p:pic>
        <p:nvPicPr>
          <p:cNvPr id="4" name="Picture 3">
            <a:extLst>
              <a:ext uri="{FF2B5EF4-FFF2-40B4-BE49-F238E27FC236}">
                <a16:creationId xmlns="" xmlns:a16="http://schemas.microsoft.com/office/drawing/2014/main" id="{BB80B3FA-C248-4684-983E-0B614EA3C6C2}"/>
              </a:ext>
            </a:extLst>
          </p:cNvPr>
          <p:cNvPicPr>
            <a:picLocks noChangeAspect="1"/>
          </p:cNvPicPr>
          <p:nvPr/>
        </p:nvPicPr>
        <p:blipFill rotWithShape="1">
          <a:blip r:embed="rId3"/>
          <a:srcRect l="12090" r="56310" b="1"/>
          <a:stretch/>
        </p:blipFill>
        <p:spPr>
          <a:xfrm>
            <a:off x="20" y="10"/>
            <a:ext cx="4635571" cy="6857990"/>
          </a:xfrm>
          <a:prstGeom prst="rect">
            <a:avLst/>
          </a:prstGeom>
          <a:effectLst/>
        </p:spPr>
      </p:pic>
      <p:sp>
        <p:nvSpPr>
          <p:cNvPr id="3" name="Content Placeholder 2">
            <a:extLst>
              <a:ext uri="{FF2B5EF4-FFF2-40B4-BE49-F238E27FC236}">
                <a16:creationId xmlns="" xmlns:a16="http://schemas.microsoft.com/office/drawing/2014/main" id="{80648E76-5EDD-416C-8730-98B5E9EC5938}"/>
              </a:ext>
            </a:extLst>
          </p:cNvPr>
          <p:cNvSpPr>
            <a:spLocks noGrp="1"/>
          </p:cNvSpPr>
          <p:nvPr>
            <p:ph idx="1"/>
          </p:nvPr>
        </p:nvSpPr>
        <p:spPr>
          <a:xfrm>
            <a:off x="4225159" y="1592317"/>
            <a:ext cx="7725103" cy="4303985"/>
          </a:xfrm>
        </p:spPr>
        <p:txBody>
          <a:bodyPr>
            <a:normAutofit fontScale="70000" lnSpcReduction="20000"/>
          </a:bodyPr>
          <a:lstStyle/>
          <a:p>
            <a:pPr marL="0" indent="0">
              <a:buNone/>
            </a:pPr>
            <a:r>
              <a:rPr lang="en-GB" dirty="0">
                <a:solidFill>
                  <a:schemeClr val="accent6">
                    <a:lumMod val="50000"/>
                  </a:schemeClr>
                </a:solidFill>
              </a:rPr>
              <a:t>In order to ensure the </a:t>
            </a:r>
            <a:r>
              <a:rPr lang="en-GB" dirty="0" smtClean="0">
                <a:solidFill>
                  <a:schemeClr val="accent6">
                    <a:lumMod val="50000"/>
                  </a:schemeClr>
                </a:solidFill>
              </a:rPr>
              <a:t>continued </a:t>
            </a:r>
            <a:r>
              <a:rPr lang="en-GB" dirty="0">
                <a:solidFill>
                  <a:schemeClr val="accent6">
                    <a:lumMod val="50000"/>
                  </a:schemeClr>
                </a:solidFill>
              </a:rPr>
              <a:t>development and support of those working </a:t>
            </a:r>
            <a:r>
              <a:rPr lang="en-GB" dirty="0" smtClean="0">
                <a:solidFill>
                  <a:schemeClr val="accent6">
                    <a:lumMod val="50000"/>
                  </a:schemeClr>
                </a:solidFill>
              </a:rPr>
              <a:t>at / or </a:t>
            </a:r>
            <a:r>
              <a:rPr lang="en-GB" dirty="0">
                <a:solidFill>
                  <a:schemeClr val="accent6">
                    <a:lumMod val="50000"/>
                  </a:schemeClr>
                </a:solidFill>
              </a:rPr>
              <a:t>towards an Advancing Clinical Level the East Kent Training Hub </a:t>
            </a:r>
            <a:r>
              <a:rPr lang="en-GB" dirty="0" smtClean="0">
                <a:solidFill>
                  <a:schemeClr val="accent6">
                    <a:lumMod val="50000"/>
                  </a:schemeClr>
                </a:solidFill>
              </a:rPr>
              <a:t>is supporting the development </a:t>
            </a:r>
            <a:r>
              <a:rPr lang="en-GB" dirty="0">
                <a:solidFill>
                  <a:schemeClr val="accent6">
                    <a:lumMod val="50000"/>
                  </a:schemeClr>
                </a:solidFill>
              </a:rPr>
              <a:t>Advanced Clinical  Practice Development </a:t>
            </a:r>
            <a:r>
              <a:rPr lang="en-GB" dirty="0" smtClean="0">
                <a:solidFill>
                  <a:schemeClr val="accent6">
                    <a:lumMod val="50000"/>
                  </a:schemeClr>
                </a:solidFill>
              </a:rPr>
              <a:t>Groups. </a:t>
            </a:r>
            <a:endParaRPr lang="en-GB" dirty="0">
              <a:solidFill>
                <a:schemeClr val="accent6">
                  <a:lumMod val="50000"/>
                </a:schemeClr>
              </a:solidFill>
            </a:endParaRPr>
          </a:p>
          <a:p>
            <a:pPr marL="0" indent="0">
              <a:buNone/>
            </a:pPr>
            <a:endParaRPr lang="en-GB" b="1" dirty="0" smtClean="0">
              <a:solidFill>
                <a:schemeClr val="accent6">
                  <a:lumMod val="50000"/>
                </a:schemeClr>
              </a:solidFill>
            </a:endParaRPr>
          </a:p>
          <a:p>
            <a:pPr marL="0" indent="0">
              <a:buNone/>
            </a:pPr>
            <a:r>
              <a:rPr lang="en-GB" b="1" dirty="0" smtClean="0">
                <a:solidFill>
                  <a:schemeClr val="accent6">
                    <a:lumMod val="50000"/>
                  </a:schemeClr>
                </a:solidFill>
              </a:rPr>
              <a:t>Offer </a:t>
            </a:r>
            <a:r>
              <a:rPr lang="en-GB" b="1" dirty="0">
                <a:solidFill>
                  <a:schemeClr val="accent6">
                    <a:lumMod val="50000"/>
                  </a:schemeClr>
                </a:solidFill>
              </a:rPr>
              <a:t>– </a:t>
            </a:r>
          </a:p>
          <a:p>
            <a:pPr marL="0" indent="0">
              <a:buNone/>
            </a:pPr>
            <a:r>
              <a:rPr lang="en-GB" b="1" dirty="0" smtClean="0">
                <a:solidFill>
                  <a:schemeClr val="accent6">
                    <a:lumMod val="50000"/>
                  </a:schemeClr>
                </a:solidFill>
              </a:rPr>
              <a:t>Advanced Clinical  Practice Development Groups :– </a:t>
            </a:r>
          </a:p>
          <a:p>
            <a:r>
              <a:rPr lang="en-GB" dirty="0" smtClean="0">
                <a:solidFill>
                  <a:schemeClr val="accent6">
                    <a:lumMod val="50000"/>
                  </a:schemeClr>
                </a:solidFill>
              </a:rPr>
              <a:t>1 Facilitated cohort  </a:t>
            </a:r>
            <a:r>
              <a:rPr lang="en-GB" dirty="0">
                <a:solidFill>
                  <a:schemeClr val="accent6">
                    <a:lumMod val="50000"/>
                  </a:schemeClr>
                </a:solidFill>
              </a:rPr>
              <a:t> </a:t>
            </a:r>
            <a:r>
              <a:rPr lang="en-GB" dirty="0" smtClean="0">
                <a:solidFill>
                  <a:schemeClr val="accent6">
                    <a:lumMod val="50000"/>
                  </a:schemeClr>
                </a:solidFill>
              </a:rPr>
              <a:t>- </a:t>
            </a:r>
          </a:p>
          <a:p>
            <a:r>
              <a:rPr lang="en-GB" dirty="0" smtClean="0">
                <a:solidFill>
                  <a:schemeClr val="accent6">
                    <a:lumMod val="50000"/>
                  </a:schemeClr>
                </a:solidFill>
              </a:rPr>
              <a:t>2 Train the training cohorts </a:t>
            </a:r>
          </a:p>
          <a:p>
            <a:pPr marL="0" indent="0">
              <a:buNone/>
            </a:pPr>
            <a:endParaRPr lang="en-GB" b="1" dirty="0" smtClean="0">
              <a:solidFill>
                <a:schemeClr val="accent6">
                  <a:lumMod val="50000"/>
                </a:schemeClr>
              </a:solidFill>
            </a:endParaRPr>
          </a:p>
          <a:p>
            <a:pPr marL="0" indent="0">
              <a:buNone/>
            </a:pPr>
            <a:r>
              <a:rPr lang="en-GB" b="1" dirty="0" smtClean="0">
                <a:solidFill>
                  <a:schemeClr val="accent6">
                    <a:lumMod val="50000"/>
                  </a:schemeClr>
                </a:solidFill>
              </a:rPr>
              <a:t>Aim </a:t>
            </a:r>
            <a:r>
              <a:rPr lang="en-GB" b="1" dirty="0">
                <a:solidFill>
                  <a:schemeClr val="accent6">
                    <a:lumMod val="50000"/>
                  </a:schemeClr>
                </a:solidFill>
              </a:rPr>
              <a:t>– </a:t>
            </a:r>
          </a:p>
          <a:p>
            <a:pPr marL="0" indent="0">
              <a:buNone/>
            </a:pPr>
            <a:r>
              <a:rPr lang="en-GB" dirty="0" smtClean="0">
                <a:solidFill>
                  <a:schemeClr val="accent6">
                    <a:lumMod val="50000"/>
                  </a:schemeClr>
                </a:solidFill>
              </a:rPr>
              <a:t>Each Primary Care Network to  have a minimum of 1 person trained to facilitate future </a:t>
            </a:r>
            <a:r>
              <a:rPr lang="en-GB" dirty="0">
                <a:solidFill>
                  <a:schemeClr val="accent6">
                    <a:lumMod val="50000"/>
                  </a:schemeClr>
                </a:solidFill>
              </a:rPr>
              <a:t>Advanced Clinical  Practice Development </a:t>
            </a:r>
            <a:r>
              <a:rPr lang="en-GB" dirty="0" smtClean="0">
                <a:solidFill>
                  <a:schemeClr val="accent6">
                    <a:lumMod val="50000"/>
                  </a:schemeClr>
                </a:solidFill>
              </a:rPr>
              <a:t>Groups across the locality </a:t>
            </a:r>
            <a:endParaRPr lang="en-GB" dirty="0">
              <a:solidFill>
                <a:schemeClr val="accent6">
                  <a:lumMod val="50000"/>
                </a:schemeClr>
              </a:solidFill>
            </a:endParaRPr>
          </a:p>
          <a:p>
            <a:pPr marL="0" indent="0">
              <a:buNone/>
            </a:pPr>
            <a:endParaRPr lang="en-GB" sz="2000" dirty="0"/>
          </a:p>
        </p:txBody>
      </p:sp>
      <p:cxnSp>
        <p:nvCxnSpPr>
          <p:cNvPr id="6" name="Straight Connector 5"/>
          <p:cNvCxnSpPr/>
          <p:nvPr/>
        </p:nvCxnSpPr>
        <p:spPr>
          <a:xfrm>
            <a:off x="4477407" y="1292772"/>
            <a:ext cx="706295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9175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6502D-8B13-4B99-BFEE-AAE27183D7DC}"/>
              </a:ext>
            </a:extLst>
          </p:cNvPr>
          <p:cNvSpPr>
            <a:spLocks noGrp="1"/>
          </p:cNvSpPr>
          <p:nvPr>
            <p:ph type="title"/>
          </p:nvPr>
        </p:nvSpPr>
        <p:spPr>
          <a:xfrm>
            <a:off x="4942368" y="10"/>
            <a:ext cx="6586491" cy="1286160"/>
          </a:xfrm>
        </p:spPr>
        <p:txBody>
          <a:bodyPr anchor="b">
            <a:normAutofit/>
          </a:bodyPr>
          <a:lstStyle/>
          <a:p>
            <a:r>
              <a:rPr lang="en-GB" sz="3600" b="1" dirty="0">
                <a:solidFill>
                  <a:schemeClr val="accent6">
                    <a:lumMod val="50000"/>
                  </a:schemeClr>
                </a:solidFill>
              </a:rPr>
              <a:t>Facilitated Advanced Clinical  Practice Development </a:t>
            </a:r>
            <a:r>
              <a:rPr lang="en-GB" sz="3600" b="1" dirty="0" smtClean="0">
                <a:solidFill>
                  <a:schemeClr val="accent6">
                    <a:lumMod val="50000"/>
                  </a:schemeClr>
                </a:solidFill>
              </a:rPr>
              <a:t>Groups </a:t>
            </a:r>
            <a:endParaRPr lang="en-GB" sz="3600" b="1" dirty="0">
              <a:solidFill>
                <a:schemeClr val="accent6">
                  <a:lumMod val="50000"/>
                </a:schemeClr>
              </a:solidFill>
            </a:endParaRPr>
          </a:p>
        </p:txBody>
      </p:sp>
      <p:pic>
        <p:nvPicPr>
          <p:cNvPr id="4" name="Picture 3">
            <a:extLst>
              <a:ext uri="{FF2B5EF4-FFF2-40B4-BE49-F238E27FC236}">
                <a16:creationId xmlns="" xmlns:a16="http://schemas.microsoft.com/office/drawing/2014/main" id="{BB80B3FA-C248-4684-983E-0B614EA3C6C2}"/>
              </a:ext>
            </a:extLst>
          </p:cNvPr>
          <p:cNvPicPr>
            <a:picLocks noChangeAspect="1"/>
          </p:cNvPicPr>
          <p:nvPr/>
        </p:nvPicPr>
        <p:blipFill rotWithShape="1">
          <a:blip r:embed="rId3"/>
          <a:srcRect l="12090" r="56310" b="1"/>
          <a:stretch/>
        </p:blipFill>
        <p:spPr>
          <a:xfrm>
            <a:off x="20" y="10"/>
            <a:ext cx="4635571" cy="6857990"/>
          </a:xfrm>
          <a:prstGeom prst="rect">
            <a:avLst/>
          </a:prstGeom>
          <a:effectLst/>
        </p:spPr>
      </p:pic>
      <p:sp>
        <p:nvSpPr>
          <p:cNvPr id="3" name="Content Placeholder 2">
            <a:extLst>
              <a:ext uri="{FF2B5EF4-FFF2-40B4-BE49-F238E27FC236}">
                <a16:creationId xmlns="" xmlns:a16="http://schemas.microsoft.com/office/drawing/2014/main" id="{80648E76-5EDD-416C-8730-98B5E9EC5938}"/>
              </a:ext>
            </a:extLst>
          </p:cNvPr>
          <p:cNvSpPr>
            <a:spLocks noGrp="1"/>
          </p:cNvSpPr>
          <p:nvPr>
            <p:ph idx="1"/>
          </p:nvPr>
        </p:nvSpPr>
        <p:spPr>
          <a:xfrm>
            <a:off x="4225159" y="1592317"/>
            <a:ext cx="7725103" cy="5044966"/>
          </a:xfrm>
        </p:spPr>
        <p:txBody>
          <a:bodyPr>
            <a:normAutofit/>
          </a:bodyPr>
          <a:lstStyle/>
          <a:p>
            <a:pPr marL="0" indent="0">
              <a:buNone/>
            </a:pPr>
            <a:r>
              <a:rPr lang="en-GB" sz="2400" dirty="0" smtClean="0">
                <a:solidFill>
                  <a:schemeClr val="accent6">
                    <a:lumMod val="50000"/>
                  </a:schemeClr>
                </a:solidFill>
              </a:rPr>
              <a:t>Facilitated </a:t>
            </a:r>
            <a:r>
              <a:rPr lang="en-GB" sz="2400" dirty="0">
                <a:solidFill>
                  <a:schemeClr val="accent6">
                    <a:lumMod val="50000"/>
                  </a:schemeClr>
                </a:solidFill>
              </a:rPr>
              <a:t>Action Learning Sets                  </a:t>
            </a:r>
            <a:endParaRPr lang="en-GB" sz="2400" dirty="0" smtClean="0">
              <a:solidFill>
                <a:schemeClr val="accent6">
                  <a:lumMod val="50000"/>
                </a:schemeClr>
              </a:solidFill>
            </a:endParaRPr>
          </a:p>
          <a:p>
            <a:pPr marL="0" indent="0">
              <a:buNone/>
            </a:pPr>
            <a:r>
              <a:rPr lang="en-GB" sz="2400" dirty="0" smtClean="0">
                <a:solidFill>
                  <a:schemeClr val="accent6">
                    <a:lumMod val="50000"/>
                  </a:schemeClr>
                </a:solidFill>
              </a:rPr>
              <a:t>9 </a:t>
            </a:r>
            <a:r>
              <a:rPr lang="en-GB" sz="2400" dirty="0">
                <a:solidFill>
                  <a:schemeClr val="accent6">
                    <a:lumMod val="50000"/>
                  </a:schemeClr>
                </a:solidFill>
              </a:rPr>
              <a:t>x 2 hour sessions        </a:t>
            </a:r>
            <a:r>
              <a:rPr lang="en-GB" sz="2400" dirty="0" smtClean="0">
                <a:solidFill>
                  <a:schemeClr val="accent6">
                    <a:lumMod val="50000"/>
                  </a:schemeClr>
                </a:solidFill>
              </a:rPr>
              <a:t>  </a:t>
            </a:r>
            <a:r>
              <a:rPr lang="en-GB" sz="2400" dirty="0">
                <a:solidFill>
                  <a:schemeClr val="accent6">
                    <a:lumMod val="50000"/>
                  </a:schemeClr>
                </a:solidFill>
              </a:rPr>
              <a:t>8-10 </a:t>
            </a:r>
            <a:r>
              <a:rPr lang="en-GB" sz="2400" dirty="0" smtClean="0">
                <a:solidFill>
                  <a:schemeClr val="accent6">
                    <a:lumMod val="50000"/>
                  </a:schemeClr>
                </a:solidFill>
              </a:rPr>
              <a:t>places</a:t>
            </a:r>
          </a:p>
          <a:p>
            <a:pPr marL="0" indent="0">
              <a:buNone/>
            </a:pPr>
            <a:endParaRPr lang="en-GB" sz="2400" dirty="0">
              <a:solidFill>
                <a:schemeClr val="accent6">
                  <a:lumMod val="50000"/>
                </a:schemeClr>
              </a:solidFill>
            </a:endParaRPr>
          </a:p>
          <a:p>
            <a:pPr marL="0" indent="0">
              <a:buNone/>
            </a:pPr>
            <a:r>
              <a:rPr lang="en-GB" sz="2400" dirty="0">
                <a:solidFill>
                  <a:schemeClr val="accent6">
                    <a:lumMod val="50000"/>
                  </a:schemeClr>
                </a:solidFill>
              </a:rPr>
              <a:t>Advanced Clinical  Practice Development </a:t>
            </a:r>
            <a:r>
              <a:rPr lang="en-GB" sz="2400" dirty="0" smtClean="0">
                <a:solidFill>
                  <a:schemeClr val="accent6">
                    <a:lumMod val="50000"/>
                  </a:schemeClr>
                </a:solidFill>
              </a:rPr>
              <a:t>Groups </a:t>
            </a:r>
            <a:r>
              <a:rPr lang="en-GB" sz="2400" dirty="0">
                <a:solidFill>
                  <a:schemeClr val="accent6">
                    <a:lumMod val="50000"/>
                  </a:schemeClr>
                </a:solidFill>
              </a:rPr>
              <a:t>are for those working at an advanced level, starting the MSc ACP programme, extended role practitioners looking to become ACPs, Leaders in their field of practice</a:t>
            </a:r>
            <a:r>
              <a:rPr lang="en-GB" sz="2400" dirty="0" smtClean="0">
                <a:solidFill>
                  <a:schemeClr val="accent6">
                    <a:lumMod val="50000"/>
                  </a:schemeClr>
                </a:solidFill>
              </a:rPr>
              <a:t>.</a:t>
            </a:r>
          </a:p>
          <a:p>
            <a:pPr marL="0" indent="0">
              <a:buNone/>
            </a:pPr>
            <a:endParaRPr lang="en-GB" sz="2400" dirty="0">
              <a:solidFill>
                <a:schemeClr val="accent6">
                  <a:lumMod val="50000"/>
                </a:schemeClr>
              </a:solidFill>
            </a:endParaRPr>
          </a:p>
          <a:p>
            <a:pPr marL="0" indent="0">
              <a:buNone/>
            </a:pPr>
            <a:r>
              <a:rPr lang="en-GB" sz="2400" dirty="0" smtClean="0">
                <a:solidFill>
                  <a:schemeClr val="accent6">
                    <a:lumMod val="50000"/>
                  </a:schemeClr>
                </a:solidFill>
              </a:rPr>
              <a:t>Post facilitated sessions it is encourage that peer </a:t>
            </a:r>
            <a:r>
              <a:rPr lang="en-GB" sz="2400" dirty="0">
                <a:solidFill>
                  <a:schemeClr val="accent6">
                    <a:lumMod val="50000"/>
                  </a:schemeClr>
                </a:solidFill>
              </a:rPr>
              <a:t>support </a:t>
            </a:r>
            <a:r>
              <a:rPr lang="en-GB" sz="2400" dirty="0" smtClean="0">
                <a:solidFill>
                  <a:schemeClr val="accent6">
                    <a:lumMod val="50000"/>
                  </a:schemeClr>
                </a:solidFill>
              </a:rPr>
              <a:t>groups are </a:t>
            </a:r>
            <a:r>
              <a:rPr lang="en-GB" sz="2400" dirty="0">
                <a:solidFill>
                  <a:schemeClr val="accent6">
                    <a:lumMod val="50000"/>
                  </a:schemeClr>
                </a:solidFill>
              </a:rPr>
              <a:t>ongoing and self-sufficient and will continue beyond the Advanced Clinical  Practice Development </a:t>
            </a:r>
            <a:r>
              <a:rPr lang="en-GB" sz="2400" dirty="0" smtClean="0">
                <a:solidFill>
                  <a:schemeClr val="accent6">
                    <a:lumMod val="50000"/>
                  </a:schemeClr>
                </a:solidFill>
              </a:rPr>
              <a:t>Groups. </a:t>
            </a:r>
            <a:endParaRPr lang="en-GB" sz="2000" dirty="0"/>
          </a:p>
        </p:txBody>
      </p:sp>
      <p:cxnSp>
        <p:nvCxnSpPr>
          <p:cNvPr id="6" name="Straight Connector 5"/>
          <p:cNvCxnSpPr/>
          <p:nvPr/>
        </p:nvCxnSpPr>
        <p:spPr>
          <a:xfrm>
            <a:off x="4477407" y="1292772"/>
            <a:ext cx="706295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2661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6502D-8B13-4B99-BFEE-AAE27183D7DC}"/>
              </a:ext>
            </a:extLst>
          </p:cNvPr>
          <p:cNvSpPr>
            <a:spLocks noGrp="1"/>
          </p:cNvSpPr>
          <p:nvPr>
            <p:ph type="title"/>
          </p:nvPr>
        </p:nvSpPr>
        <p:spPr>
          <a:xfrm>
            <a:off x="4942368" y="10"/>
            <a:ext cx="6586491" cy="1286160"/>
          </a:xfrm>
        </p:spPr>
        <p:txBody>
          <a:bodyPr anchor="b">
            <a:normAutofit/>
          </a:bodyPr>
          <a:lstStyle/>
          <a:p>
            <a:r>
              <a:rPr lang="en-GB" sz="3600" b="1" dirty="0" smtClean="0">
                <a:solidFill>
                  <a:schemeClr val="accent6">
                    <a:lumMod val="50000"/>
                  </a:schemeClr>
                </a:solidFill>
              </a:rPr>
              <a:t>Train the Trainer Sessions</a:t>
            </a:r>
            <a:endParaRPr lang="en-GB" sz="3600" b="1" dirty="0">
              <a:solidFill>
                <a:schemeClr val="accent6">
                  <a:lumMod val="50000"/>
                </a:schemeClr>
              </a:solidFill>
            </a:endParaRPr>
          </a:p>
        </p:txBody>
      </p:sp>
      <p:pic>
        <p:nvPicPr>
          <p:cNvPr id="4" name="Picture 3">
            <a:extLst>
              <a:ext uri="{FF2B5EF4-FFF2-40B4-BE49-F238E27FC236}">
                <a16:creationId xmlns="" xmlns:a16="http://schemas.microsoft.com/office/drawing/2014/main" id="{BB80B3FA-C248-4684-983E-0B614EA3C6C2}"/>
              </a:ext>
            </a:extLst>
          </p:cNvPr>
          <p:cNvPicPr>
            <a:picLocks noChangeAspect="1"/>
          </p:cNvPicPr>
          <p:nvPr/>
        </p:nvPicPr>
        <p:blipFill rotWithShape="1">
          <a:blip r:embed="rId3"/>
          <a:srcRect l="12090" r="56310" b="1"/>
          <a:stretch/>
        </p:blipFill>
        <p:spPr>
          <a:xfrm>
            <a:off x="20" y="10"/>
            <a:ext cx="4635571" cy="6857990"/>
          </a:xfrm>
          <a:prstGeom prst="rect">
            <a:avLst/>
          </a:prstGeom>
          <a:effectLst/>
        </p:spPr>
      </p:pic>
      <p:sp>
        <p:nvSpPr>
          <p:cNvPr id="3" name="Content Placeholder 2">
            <a:extLst>
              <a:ext uri="{FF2B5EF4-FFF2-40B4-BE49-F238E27FC236}">
                <a16:creationId xmlns="" xmlns:a16="http://schemas.microsoft.com/office/drawing/2014/main" id="{80648E76-5EDD-416C-8730-98B5E9EC5938}"/>
              </a:ext>
            </a:extLst>
          </p:cNvPr>
          <p:cNvSpPr>
            <a:spLocks noGrp="1"/>
          </p:cNvSpPr>
          <p:nvPr>
            <p:ph idx="1"/>
          </p:nvPr>
        </p:nvSpPr>
        <p:spPr>
          <a:xfrm>
            <a:off x="3846787" y="1434662"/>
            <a:ext cx="8103476" cy="5423338"/>
          </a:xfrm>
        </p:spPr>
        <p:txBody>
          <a:bodyPr>
            <a:normAutofit fontScale="62500" lnSpcReduction="20000"/>
          </a:bodyPr>
          <a:lstStyle/>
          <a:p>
            <a:pPr marL="0" indent="0">
              <a:buNone/>
            </a:pPr>
            <a:r>
              <a:rPr lang="en-GB" dirty="0" smtClean="0">
                <a:solidFill>
                  <a:schemeClr val="accent6">
                    <a:lumMod val="50000"/>
                  </a:schemeClr>
                </a:solidFill>
              </a:rPr>
              <a:t>6 </a:t>
            </a:r>
            <a:r>
              <a:rPr lang="en-GB" dirty="0">
                <a:solidFill>
                  <a:schemeClr val="accent6">
                    <a:lumMod val="50000"/>
                  </a:schemeClr>
                </a:solidFill>
              </a:rPr>
              <a:t>x 2hour sessions -  2 cohorts         </a:t>
            </a:r>
            <a:r>
              <a:rPr lang="en-GB" dirty="0" smtClean="0">
                <a:solidFill>
                  <a:schemeClr val="accent6">
                    <a:lumMod val="50000"/>
                  </a:schemeClr>
                </a:solidFill>
              </a:rPr>
              <a:t>8-10 </a:t>
            </a:r>
            <a:r>
              <a:rPr lang="en-GB" dirty="0">
                <a:solidFill>
                  <a:schemeClr val="accent6">
                    <a:lumMod val="50000"/>
                  </a:schemeClr>
                </a:solidFill>
              </a:rPr>
              <a:t>places per cohort</a:t>
            </a:r>
          </a:p>
          <a:p>
            <a:r>
              <a:rPr lang="en-GB" dirty="0" smtClean="0">
                <a:solidFill>
                  <a:schemeClr val="accent6">
                    <a:lumMod val="50000"/>
                  </a:schemeClr>
                </a:solidFill>
              </a:rPr>
              <a:t>These </a:t>
            </a:r>
            <a:r>
              <a:rPr lang="en-GB" dirty="0">
                <a:solidFill>
                  <a:schemeClr val="accent6">
                    <a:lumMod val="50000"/>
                  </a:schemeClr>
                </a:solidFill>
              </a:rPr>
              <a:t>train the trainer session are for those working with individuals working at an advanced practice level, either supporting/training or managing such staff, with a view of facilitating Advanced Clinical  Practice Development </a:t>
            </a:r>
            <a:r>
              <a:rPr lang="en-GB" dirty="0" smtClean="0">
                <a:solidFill>
                  <a:schemeClr val="accent6">
                    <a:lumMod val="50000"/>
                  </a:schemeClr>
                </a:solidFill>
              </a:rPr>
              <a:t>Groups </a:t>
            </a:r>
            <a:r>
              <a:rPr lang="en-GB" dirty="0">
                <a:solidFill>
                  <a:schemeClr val="accent6">
                    <a:lumMod val="50000"/>
                  </a:schemeClr>
                </a:solidFill>
              </a:rPr>
              <a:t>in the future.  </a:t>
            </a:r>
            <a:endParaRPr lang="en-GB" dirty="0" smtClean="0">
              <a:solidFill>
                <a:schemeClr val="accent6">
                  <a:lumMod val="50000"/>
                </a:schemeClr>
              </a:solidFill>
            </a:endParaRPr>
          </a:p>
          <a:p>
            <a:pPr lvl="1"/>
            <a:endParaRPr lang="en-GB" dirty="0">
              <a:solidFill>
                <a:schemeClr val="accent6">
                  <a:lumMod val="50000"/>
                </a:schemeClr>
              </a:solidFill>
            </a:endParaRPr>
          </a:p>
          <a:p>
            <a:pPr lvl="1"/>
            <a:r>
              <a:rPr lang="en-GB" dirty="0" smtClean="0">
                <a:solidFill>
                  <a:schemeClr val="accent6">
                    <a:lumMod val="50000"/>
                  </a:schemeClr>
                </a:solidFill>
              </a:rPr>
              <a:t>You </a:t>
            </a:r>
            <a:r>
              <a:rPr lang="en-GB" dirty="0">
                <a:solidFill>
                  <a:schemeClr val="accent6">
                    <a:lumMod val="50000"/>
                  </a:schemeClr>
                </a:solidFill>
              </a:rPr>
              <a:t>must have knowledge of the Multi professional Framework and be an </a:t>
            </a:r>
            <a:r>
              <a:rPr lang="en-GB" dirty="0" smtClean="0">
                <a:solidFill>
                  <a:schemeClr val="accent6">
                    <a:lumMod val="50000"/>
                  </a:schemeClr>
                </a:solidFill>
              </a:rPr>
              <a:t>advocate/champion/Lead </a:t>
            </a:r>
            <a:r>
              <a:rPr lang="en-GB" dirty="0">
                <a:solidFill>
                  <a:schemeClr val="accent6">
                    <a:lumMod val="50000"/>
                  </a:schemeClr>
                </a:solidFill>
              </a:rPr>
              <a:t>for Advanced Clinical practitioners in your Primary Care Network</a:t>
            </a:r>
            <a:r>
              <a:rPr lang="en-GB" dirty="0" smtClean="0">
                <a:solidFill>
                  <a:schemeClr val="accent6">
                    <a:lumMod val="50000"/>
                  </a:schemeClr>
                </a:solidFill>
              </a:rPr>
              <a:t>.</a:t>
            </a:r>
          </a:p>
          <a:p>
            <a:pPr marL="0" indent="0">
              <a:buNone/>
            </a:pPr>
            <a:r>
              <a:rPr lang="en-GB" b="1" dirty="0" smtClean="0">
                <a:solidFill>
                  <a:schemeClr val="accent6">
                    <a:lumMod val="50000"/>
                  </a:schemeClr>
                </a:solidFill>
              </a:rPr>
              <a:t>Aims</a:t>
            </a:r>
            <a:endParaRPr lang="en-GB" b="1" dirty="0">
              <a:solidFill>
                <a:schemeClr val="accent6">
                  <a:lumMod val="50000"/>
                </a:schemeClr>
              </a:solidFill>
            </a:endParaRPr>
          </a:p>
          <a:p>
            <a:r>
              <a:rPr lang="en-GB" dirty="0" smtClean="0">
                <a:solidFill>
                  <a:schemeClr val="accent6">
                    <a:lumMod val="50000"/>
                  </a:schemeClr>
                </a:solidFill>
              </a:rPr>
              <a:t>To </a:t>
            </a:r>
            <a:r>
              <a:rPr lang="en-GB" dirty="0">
                <a:solidFill>
                  <a:schemeClr val="accent6">
                    <a:lumMod val="50000"/>
                  </a:schemeClr>
                </a:solidFill>
              </a:rPr>
              <a:t>empower, support and train champions and ACP Leads to deliver Advanced Clinical  Practice Development Groups </a:t>
            </a:r>
            <a:r>
              <a:rPr lang="en-GB" dirty="0" smtClean="0">
                <a:solidFill>
                  <a:schemeClr val="accent6">
                    <a:lumMod val="50000"/>
                  </a:schemeClr>
                </a:solidFill>
              </a:rPr>
              <a:t>across </a:t>
            </a:r>
            <a:r>
              <a:rPr lang="en-GB" dirty="0">
                <a:solidFill>
                  <a:schemeClr val="accent6">
                    <a:lumMod val="50000"/>
                  </a:schemeClr>
                </a:solidFill>
              </a:rPr>
              <a:t>their Primary Care Networks</a:t>
            </a:r>
          </a:p>
          <a:p>
            <a:r>
              <a:rPr lang="en-GB" dirty="0" smtClean="0">
                <a:solidFill>
                  <a:schemeClr val="accent6">
                    <a:lumMod val="50000"/>
                  </a:schemeClr>
                </a:solidFill>
              </a:rPr>
              <a:t>To </a:t>
            </a:r>
            <a:r>
              <a:rPr lang="en-GB" dirty="0">
                <a:solidFill>
                  <a:schemeClr val="accent6">
                    <a:lumMod val="50000"/>
                  </a:schemeClr>
                </a:solidFill>
              </a:rPr>
              <a:t>gain an in depth understanding of the level of practice that the HEE Multi Professional Framework expects</a:t>
            </a:r>
          </a:p>
          <a:p>
            <a:r>
              <a:rPr lang="en-GB" dirty="0" smtClean="0">
                <a:solidFill>
                  <a:schemeClr val="accent6">
                    <a:lumMod val="50000"/>
                  </a:schemeClr>
                </a:solidFill>
              </a:rPr>
              <a:t>To </a:t>
            </a:r>
            <a:r>
              <a:rPr lang="en-GB" dirty="0">
                <a:solidFill>
                  <a:schemeClr val="accent6">
                    <a:lumMod val="50000"/>
                  </a:schemeClr>
                </a:solidFill>
              </a:rPr>
              <a:t>understand what is required for each pillar and provide tools to demonstrate this.</a:t>
            </a:r>
          </a:p>
          <a:p>
            <a:r>
              <a:rPr lang="en-GB" dirty="0" smtClean="0">
                <a:solidFill>
                  <a:schemeClr val="accent6">
                    <a:lumMod val="50000"/>
                  </a:schemeClr>
                </a:solidFill>
              </a:rPr>
              <a:t>To </a:t>
            </a:r>
            <a:r>
              <a:rPr lang="en-GB" dirty="0">
                <a:solidFill>
                  <a:schemeClr val="accent6">
                    <a:lumMod val="50000"/>
                  </a:schemeClr>
                </a:solidFill>
              </a:rPr>
              <a:t>explore the Advanced Clinical  Practice </a:t>
            </a:r>
            <a:r>
              <a:rPr lang="en-GB" dirty="0" smtClean="0">
                <a:solidFill>
                  <a:schemeClr val="accent6">
                    <a:lumMod val="50000"/>
                  </a:schemeClr>
                </a:solidFill>
              </a:rPr>
              <a:t>Multi Professional </a:t>
            </a:r>
            <a:r>
              <a:rPr lang="en-GB" dirty="0">
                <a:solidFill>
                  <a:schemeClr val="accent6">
                    <a:lumMod val="50000"/>
                  </a:schemeClr>
                </a:solidFill>
              </a:rPr>
              <a:t>Framework, and how it is designed in order to map staff to the Framework</a:t>
            </a:r>
          </a:p>
          <a:p>
            <a:r>
              <a:rPr lang="en-GB" dirty="0" smtClean="0">
                <a:solidFill>
                  <a:schemeClr val="accent6">
                    <a:lumMod val="50000"/>
                  </a:schemeClr>
                </a:solidFill>
              </a:rPr>
              <a:t>To </a:t>
            </a:r>
            <a:r>
              <a:rPr lang="en-GB" dirty="0">
                <a:solidFill>
                  <a:schemeClr val="accent6">
                    <a:lumMod val="50000"/>
                  </a:schemeClr>
                </a:solidFill>
              </a:rPr>
              <a:t>be able to identify needs and gaps staff have moving forwards.</a:t>
            </a:r>
          </a:p>
          <a:p>
            <a:r>
              <a:rPr lang="en-GB" dirty="0" smtClean="0">
                <a:solidFill>
                  <a:schemeClr val="accent6">
                    <a:lumMod val="50000"/>
                  </a:schemeClr>
                </a:solidFill>
              </a:rPr>
              <a:t>To </a:t>
            </a:r>
            <a:r>
              <a:rPr lang="en-GB" dirty="0">
                <a:solidFill>
                  <a:schemeClr val="accent6">
                    <a:lumMod val="50000"/>
                  </a:schemeClr>
                </a:solidFill>
              </a:rPr>
              <a:t>create, facilitate and encourage peer support Advanced Clinical  Practice Development Groups</a:t>
            </a:r>
            <a:r>
              <a:rPr lang="en-GB" dirty="0" smtClean="0">
                <a:solidFill>
                  <a:schemeClr val="accent6">
                    <a:lumMod val="50000"/>
                  </a:schemeClr>
                </a:solidFill>
              </a:rPr>
              <a:t> </a:t>
            </a:r>
            <a:r>
              <a:rPr lang="en-GB" dirty="0">
                <a:solidFill>
                  <a:schemeClr val="accent6">
                    <a:lumMod val="50000"/>
                  </a:schemeClr>
                </a:solidFill>
              </a:rPr>
              <a:t>that are ongoing and self-sufficient and will continue beyond the Advanced Clinical  Practice Development Groups </a:t>
            </a:r>
            <a:r>
              <a:rPr lang="en-GB" dirty="0" smtClean="0">
                <a:solidFill>
                  <a:schemeClr val="accent6">
                    <a:lumMod val="50000"/>
                  </a:schemeClr>
                </a:solidFill>
              </a:rPr>
              <a:t>provided</a:t>
            </a:r>
            <a:endParaRPr lang="en-GB" dirty="0">
              <a:solidFill>
                <a:schemeClr val="accent6">
                  <a:lumMod val="50000"/>
                </a:schemeClr>
              </a:solidFill>
            </a:endParaRPr>
          </a:p>
        </p:txBody>
      </p:sp>
      <p:cxnSp>
        <p:nvCxnSpPr>
          <p:cNvPr id="6" name="Straight Connector 5"/>
          <p:cNvCxnSpPr/>
          <p:nvPr/>
        </p:nvCxnSpPr>
        <p:spPr>
          <a:xfrm>
            <a:off x="4477407" y="1292772"/>
            <a:ext cx="706295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182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86" y="202768"/>
            <a:ext cx="8596668" cy="1320800"/>
          </a:xfrm>
        </p:spPr>
        <p:txBody>
          <a:bodyPr>
            <a:normAutofit/>
          </a:bodyPr>
          <a:lstStyle/>
          <a:p>
            <a:r>
              <a:rPr lang="en-GB" sz="3600" b="1" dirty="0">
                <a:solidFill>
                  <a:schemeClr val="accent6">
                    <a:lumMod val="50000"/>
                  </a:schemeClr>
                </a:solidFill>
              </a:rPr>
              <a:t>Expectations</a:t>
            </a:r>
          </a:p>
        </p:txBody>
      </p:sp>
      <p:sp>
        <p:nvSpPr>
          <p:cNvPr id="3" name="Content Placeholder 2"/>
          <p:cNvSpPr>
            <a:spLocks noGrp="1"/>
          </p:cNvSpPr>
          <p:nvPr>
            <p:ph idx="1"/>
          </p:nvPr>
        </p:nvSpPr>
        <p:spPr>
          <a:xfrm>
            <a:off x="693683" y="1686909"/>
            <a:ext cx="10468304" cy="4682359"/>
          </a:xfrm>
        </p:spPr>
        <p:txBody>
          <a:bodyPr>
            <a:noAutofit/>
          </a:bodyPr>
          <a:lstStyle/>
          <a:p>
            <a:r>
              <a:rPr lang="en-GB" dirty="0">
                <a:solidFill>
                  <a:schemeClr val="accent6">
                    <a:lumMod val="50000"/>
                  </a:schemeClr>
                </a:solidFill>
              </a:rPr>
              <a:t>Anyone undertaking the MSc ACP programme on a commissioned place will be expected to attend Advanced Clinical  Practice Development Groups </a:t>
            </a:r>
            <a:r>
              <a:rPr lang="en-GB" dirty="0" smtClean="0">
                <a:solidFill>
                  <a:schemeClr val="accent6">
                    <a:lumMod val="50000"/>
                  </a:schemeClr>
                </a:solidFill>
              </a:rPr>
              <a:t>in </a:t>
            </a:r>
            <a:r>
              <a:rPr lang="en-GB" dirty="0">
                <a:solidFill>
                  <a:schemeClr val="accent6">
                    <a:lumMod val="50000"/>
                  </a:schemeClr>
                </a:solidFill>
              </a:rPr>
              <a:t>the future as part of the educational agreement.</a:t>
            </a:r>
          </a:p>
          <a:p>
            <a:endParaRPr lang="en-GB" sz="2000" dirty="0">
              <a:solidFill>
                <a:schemeClr val="accent6">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754" y="188480"/>
            <a:ext cx="28416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20262" y="1686910"/>
            <a:ext cx="1126611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146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6502D-8B13-4B99-BFEE-AAE27183D7DC}"/>
              </a:ext>
            </a:extLst>
          </p:cNvPr>
          <p:cNvSpPr>
            <a:spLocks noGrp="1"/>
          </p:cNvSpPr>
          <p:nvPr>
            <p:ph type="title"/>
          </p:nvPr>
        </p:nvSpPr>
        <p:spPr>
          <a:xfrm>
            <a:off x="4942368" y="10"/>
            <a:ext cx="6586491" cy="1286160"/>
          </a:xfrm>
        </p:spPr>
        <p:txBody>
          <a:bodyPr anchor="b">
            <a:normAutofit/>
          </a:bodyPr>
          <a:lstStyle/>
          <a:p>
            <a:r>
              <a:rPr lang="en-GB" sz="3600" b="1" dirty="0" smtClean="0">
                <a:solidFill>
                  <a:schemeClr val="accent6">
                    <a:lumMod val="50000"/>
                  </a:schemeClr>
                </a:solidFill>
              </a:rPr>
              <a:t>Next Steps - Scoping</a:t>
            </a:r>
            <a:endParaRPr lang="en-GB" sz="3600" b="1" dirty="0">
              <a:solidFill>
                <a:schemeClr val="accent6">
                  <a:lumMod val="50000"/>
                </a:schemeClr>
              </a:solidFill>
            </a:endParaRPr>
          </a:p>
        </p:txBody>
      </p:sp>
      <p:pic>
        <p:nvPicPr>
          <p:cNvPr id="4" name="Picture 3">
            <a:extLst>
              <a:ext uri="{FF2B5EF4-FFF2-40B4-BE49-F238E27FC236}">
                <a16:creationId xmlns="" xmlns:a16="http://schemas.microsoft.com/office/drawing/2014/main" id="{BB80B3FA-C248-4684-983E-0B614EA3C6C2}"/>
              </a:ext>
            </a:extLst>
          </p:cNvPr>
          <p:cNvPicPr>
            <a:picLocks noChangeAspect="1"/>
          </p:cNvPicPr>
          <p:nvPr/>
        </p:nvPicPr>
        <p:blipFill rotWithShape="1">
          <a:blip r:embed="rId3"/>
          <a:srcRect l="12090" r="56310" b="1"/>
          <a:stretch/>
        </p:blipFill>
        <p:spPr>
          <a:xfrm>
            <a:off x="20" y="10"/>
            <a:ext cx="4635571" cy="6857990"/>
          </a:xfrm>
          <a:prstGeom prst="rect">
            <a:avLst/>
          </a:prstGeom>
          <a:effectLst/>
        </p:spPr>
      </p:pic>
      <p:sp>
        <p:nvSpPr>
          <p:cNvPr id="3" name="Content Placeholder 2">
            <a:extLst>
              <a:ext uri="{FF2B5EF4-FFF2-40B4-BE49-F238E27FC236}">
                <a16:creationId xmlns="" xmlns:a16="http://schemas.microsoft.com/office/drawing/2014/main" id="{80648E76-5EDD-416C-8730-98B5E9EC5938}"/>
              </a:ext>
            </a:extLst>
          </p:cNvPr>
          <p:cNvSpPr>
            <a:spLocks noGrp="1"/>
          </p:cNvSpPr>
          <p:nvPr>
            <p:ph idx="1"/>
          </p:nvPr>
        </p:nvSpPr>
        <p:spPr>
          <a:xfrm>
            <a:off x="4373217" y="1434662"/>
            <a:ext cx="7577045" cy="5423338"/>
          </a:xfrm>
        </p:spPr>
        <p:txBody>
          <a:bodyPr>
            <a:normAutofit/>
          </a:bodyPr>
          <a:lstStyle/>
          <a:p>
            <a:pPr marL="0" indent="0">
              <a:buNone/>
            </a:pPr>
            <a:r>
              <a:rPr lang="en-GB" dirty="0" smtClean="0">
                <a:solidFill>
                  <a:schemeClr val="accent6">
                    <a:lumMod val="50000"/>
                  </a:schemeClr>
                </a:solidFill>
              </a:rPr>
              <a:t>Scope AP provision within East Kent</a:t>
            </a:r>
          </a:p>
          <a:p>
            <a:pPr lvl="1"/>
            <a:r>
              <a:rPr lang="en-GB" dirty="0" smtClean="0">
                <a:solidFill>
                  <a:schemeClr val="accent6">
                    <a:lumMod val="50000"/>
                  </a:schemeClr>
                </a:solidFill>
              </a:rPr>
              <a:t>Map current APs against the ACP framework four pillars </a:t>
            </a:r>
          </a:p>
          <a:p>
            <a:pPr lvl="1"/>
            <a:r>
              <a:rPr lang="en-GB" dirty="0" smtClean="0">
                <a:solidFill>
                  <a:schemeClr val="accent6">
                    <a:lumMod val="50000"/>
                  </a:schemeClr>
                </a:solidFill>
              </a:rPr>
              <a:t>Identify gaps – educational/experiential</a:t>
            </a:r>
          </a:p>
          <a:p>
            <a:pPr lvl="1"/>
            <a:r>
              <a:rPr lang="en-GB" dirty="0" smtClean="0">
                <a:solidFill>
                  <a:schemeClr val="accent6">
                    <a:lumMod val="50000"/>
                  </a:schemeClr>
                </a:solidFill>
              </a:rPr>
              <a:t>Understand &amp; plan allocations of appropriate resource</a:t>
            </a:r>
          </a:p>
          <a:p>
            <a:pPr lvl="1"/>
            <a:r>
              <a:rPr lang="en-GB" dirty="0">
                <a:solidFill>
                  <a:schemeClr val="accent6">
                    <a:lumMod val="50000"/>
                  </a:schemeClr>
                </a:solidFill>
              </a:rPr>
              <a:t>Highlight any potential </a:t>
            </a:r>
            <a:r>
              <a:rPr lang="en-GB" dirty="0" smtClean="0">
                <a:solidFill>
                  <a:schemeClr val="accent6">
                    <a:lumMod val="50000"/>
                  </a:schemeClr>
                </a:solidFill>
              </a:rPr>
              <a:t>gaps </a:t>
            </a:r>
          </a:p>
          <a:p>
            <a:pPr lvl="1"/>
            <a:r>
              <a:rPr lang="en-GB" dirty="0" smtClean="0">
                <a:solidFill>
                  <a:schemeClr val="accent6">
                    <a:lumMod val="50000"/>
                  </a:schemeClr>
                </a:solidFill>
              </a:rPr>
              <a:t>ACP Working Group ?</a:t>
            </a:r>
          </a:p>
          <a:p>
            <a:endParaRPr lang="en-GB" sz="4400" dirty="0">
              <a:solidFill>
                <a:schemeClr val="accent6">
                  <a:lumMod val="50000"/>
                </a:schemeClr>
              </a:solidFill>
            </a:endParaRPr>
          </a:p>
        </p:txBody>
      </p:sp>
      <p:cxnSp>
        <p:nvCxnSpPr>
          <p:cNvPr id="6" name="Straight Connector 5"/>
          <p:cNvCxnSpPr/>
          <p:nvPr/>
        </p:nvCxnSpPr>
        <p:spPr>
          <a:xfrm>
            <a:off x="4477407" y="1292772"/>
            <a:ext cx="706295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54642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6502D-8B13-4B99-BFEE-AAE27183D7DC}"/>
              </a:ext>
            </a:extLst>
          </p:cNvPr>
          <p:cNvSpPr>
            <a:spLocks noGrp="1"/>
          </p:cNvSpPr>
          <p:nvPr>
            <p:ph type="title"/>
          </p:nvPr>
        </p:nvSpPr>
        <p:spPr>
          <a:xfrm>
            <a:off x="4942368" y="10"/>
            <a:ext cx="6586491" cy="1286160"/>
          </a:xfrm>
        </p:spPr>
        <p:txBody>
          <a:bodyPr anchor="b">
            <a:normAutofit/>
          </a:bodyPr>
          <a:lstStyle/>
          <a:p>
            <a:endParaRPr lang="en-GB" sz="3600" b="1" dirty="0">
              <a:solidFill>
                <a:schemeClr val="accent6">
                  <a:lumMod val="50000"/>
                </a:schemeClr>
              </a:solidFill>
            </a:endParaRPr>
          </a:p>
        </p:txBody>
      </p:sp>
      <p:pic>
        <p:nvPicPr>
          <p:cNvPr id="4" name="Picture 3">
            <a:extLst>
              <a:ext uri="{FF2B5EF4-FFF2-40B4-BE49-F238E27FC236}">
                <a16:creationId xmlns="" xmlns:a16="http://schemas.microsoft.com/office/drawing/2014/main" id="{BB80B3FA-C248-4684-983E-0B614EA3C6C2}"/>
              </a:ext>
            </a:extLst>
          </p:cNvPr>
          <p:cNvPicPr>
            <a:picLocks noChangeAspect="1"/>
          </p:cNvPicPr>
          <p:nvPr/>
        </p:nvPicPr>
        <p:blipFill rotWithShape="1">
          <a:blip r:embed="rId3"/>
          <a:srcRect l="12090" r="56310" b="1"/>
          <a:stretch/>
        </p:blipFill>
        <p:spPr>
          <a:xfrm>
            <a:off x="20" y="10"/>
            <a:ext cx="4635571" cy="6857990"/>
          </a:xfrm>
          <a:prstGeom prst="rect">
            <a:avLst/>
          </a:prstGeom>
          <a:effectLst/>
        </p:spPr>
      </p:pic>
      <p:sp>
        <p:nvSpPr>
          <p:cNvPr id="3" name="Content Placeholder 2">
            <a:extLst>
              <a:ext uri="{FF2B5EF4-FFF2-40B4-BE49-F238E27FC236}">
                <a16:creationId xmlns="" xmlns:a16="http://schemas.microsoft.com/office/drawing/2014/main" id="{80648E76-5EDD-416C-8730-98B5E9EC5938}"/>
              </a:ext>
            </a:extLst>
          </p:cNvPr>
          <p:cNvSpPr>
            <a:spLocks noGrp="1"/>
          </p:cNvSpPr>
          <p:nvPr>
            <p:ph idx="1"/>
          </p:nvPr>
        </p:nvSpPr>
        <p:spPr>
          <a:xfrm>
            <a:off x="5817475" y="1434662"/>
            <a:ext cx="6132787" cy="5423338"/>
          </a:xfrm>
        </p:spPr>
        <p:txBody>
          <a:bodyPr>
            <a:normAutofit/>
          </a:bodyPr>
          <a:lstStyle/>
          <a:p>
            <a:pPr marL="0" indent="0">
              <a:buNone/>
            </a:pPr>
            <a:r>
              <a:rPr lang="en-GB" sz="4400" b="1" dirty="0" smtClean="0">
                <a:solidFill>
                  <a:schemeClr val="accent6">
                    <a:lumMod val="50000"/>
                  </a:schemeClr>
                </a:solidFill>
              </a:rPr>
              <a:t>Questions ?</a:t>
            </a:r>
            <a:endParaRPr lang="en-GB" sz="4400" dirty="0">
              <a:solidFill>
                <a:schemeClr val="accent6">
                  <a:lumMod val="50000"/>
                </a:schemeClr>
              </a:solidFill>
            </a:endParaRPr>
          </a:p>
        </p:txBody>
      </p:sp>
      <p:cxnSp>
        <p:nvCxnSpPr>
          <p:cNvPr id="6" name="Straight Connector 5"/>
          <p:cNvCxnSpPr/>
          <p:nvPr/>
        </p:nvCxnSpPr>
        <p:spPr>
          <a:xfrm>
            <a:off x="4477407" y="1292772"/>
            <a:ext cx="7062952"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0018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086" y="202768"/>
            <a:ext cx="8596668" cy="1320800"/>
          </a:xfrm>
        </p:spPr>
        <p:txBody>
          <a:bodyPr>
            <a:normAutofit/>
          </a:bodyPr>
          <a:lstStyle/>
          <a:p>
            <a:r>
              <a:rPr lang="en-GB" sz="3600" b="1" dirty="0" smtClean="0">
                <a:solidFill>
                  <a:schemeClr val="accent6">
                    <a:lumMod val="50000"/>
                  </a:schemeClr>
                </a:solidFill>
              </a:rPr>
              <a:t>Contact</a:t>
            </a:r>
            <a:endParaRPr lang="en-GB" sz="3600" b="1" dirty="0">
              <a:solidFill>
                <a:schemeClr val="accent6">
                  <a:lumMod val="50000"/>
                </a:schemeClr>
              </a:solidFill>
            </a:endParaRPr>
          </a:p>
        </p:txBody>
      </p:sp>
      <p:sp>
        <p:nvSpPr>
          <p:cNvPr id="3" name="Content Placeholder 2"/>
          <p:cNvSpPr>
            <a:spLocks noGrp="1"/>
          </p:cNvSpPr>
          <p:nvPr>
            <p:ph idx="1"/>
          </p:nvPr>
        </p:nvSpPr>
        <p:spPr>
          <a:xfrm>
            <a:off x="693683" y="1686909"/>
            <a:ext cx="10468304" cy="4682359"/>
          </a:xfrm>
        </p:spPr>
        <p:txBody>
          <a:bodyPr>
            <a:noAutofit/>
          </a:bodyPr>
          <a:lstStyle/>
          <a:p>
            <a:pPr marL="0" indent="0">
              <a:buNone/>
            </a:pPr>
            <a:r>
              <a:rPr lang="en-GB" dirty="0" smtClean="0">
                <a:hlinkClick r:id="rId2"/>
              </a:rPr>
              <a:t>eastkent.traininghub@nhs.net</a:t>
            </a:r>
            <a:endParaRPr lang="en-GB" dirty="0" smtClean="0"/>
          </a:p>
          <a:p>
            <a:pPr marL="0" indent="0">
              <a:buNone/>
            </a:pPr>
            <a:endParaRPr lang="en-GB" dirty="0"/>
          </a:p>
          <a:p>
            <a:pPr marL="0" indent="0">
              <a:buNone/>
            </a:pPr>
            <a:endParaRPr lang="en-GB" dirty="0"/>
          </a:p>
          <a:p>
            <a:endParaRPr lang="en-GB" sz="2000"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754" y="188480"/>
            <a:ext cx="2841625"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520262" y="1686910"/>
            <a:ext cx="11266117"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52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Picture 9">
            <a:extLst>
              <a:ext uri="{FF2B5EF4-FFF2-40B4-BE49-F238E27FC236}">
                <a16:creationId xmlns="" xmlns:a16="http://schemas.microsoft.com/office/drawing/2014/main" id="{84DAEB55-1C90-4515-BC8B-6B400A2F8CA1}"/>
              </a:ext>
            </a:extLst>
          </p:cNvPr>
          <p:cNvPicPr>
            <a:picLocks noChangeAspect="1"/>
          </p:cNvPicPr>
          <p:nvPr/>
        </p:nvPicPr>
        <p:blipFill>
          <a:blip r:embed="rId3"/>
          <a:stretch>
            <a:fillRect/>
          </a:stretch>
        </p:blipFill>
        <p:spPr>
          <a:xfrm>
            <a:off x="0" y="5838305"/>
            <a:ext cx="12192000" cy="254003"/>
          </a:xfrm>
          <a:prstGeom prst="rect">
            <a:avLst/>
          </a:prstGeom>
          <a:ln w="12700">
            <a:miter lim="400000"/>
          </a:ln>
        </p:spPr>
      </p:pic>
      <p:pic>
        <p:nvPicPr>
          <p:cNvPr id="9" name="image1.jpeg" descr="image1.jpeg">
            <a:extLst>
              <a:ext uri="{FF2B5EF4-FFF2-40B4-BE49-F238E27FC236}">
                <a16:creationId xmlns="" xmlns:a16="http://schemas.microsoft.com/office/drawing/2014/main" id="{02FD4107-AD9F-4DFE-B8B4-8E3AF0BDDEC5}"/>
              </a:ext>
            </a:extLst>
          </p:cNvPr>
          <p:cNvPicPr>
            <a:picLocks noChangeAspect="1"/>
          </p:cNvPicPr>
          <p:nvPr/>
        </p:nvPicPr>
        <p:blipFill>
          <a:blip r:embed="rId4"/>
          <a:stretch>
            <a:fillRect/>
          </a:stretch>
        </p:blipFill>
        <p:spPr>
          <a:xfrm>
            <a:off x="9024753" y="6210304"/>
            <a:ext cx="3099819" cy="615698"/>
          </a:xfrm>
          <a:prstGeom prst="rect">
            <a:avLst/>
          </a:prstGeom>
          <a:ln w="12700">
            <a:miter lim="400000"/>
          </a:ln>
        </p:spPr>
      </p:pic>
      <p:sp>
        <p:nvSpPr>
          <p:cNvPr id="6" name="Title 5">
            <a:extLst>
              <a:ext uri="{FF2B5EF4-FFF2-40B4-BE49-F238E27FC236}">
                <a16:creationId xmlns="" xmlns:a16="http://schemas.microsoft.com/office/drawing/2014/main" id="{0293F087-EDE2-4929-A14F-F8B7935454F0}"/>
              </a:ext>
            </a:extLst>
          </p:cNvPr>
          <p:cNvSpPr>
            <a:spLocks noGrp="1"/>
          </p:cNvSpPr>
          <p:nvPr>
            <p:ph type="title"/>
          </p:nvPr>
        </p:nvSpPr>
        <p:spPr/>
        <p:txBody>
          <a:bodyPr>
            <a:normAutofit/>
          </a:bodyPr>
          <a:lstStyle/>
          <a:p>
            <a:r>
              <a:rPr lang="en-US" b="1" kern="0" dirty="0">
                <a:solidFill>
                  <a:srgbClr val="A00054"/>
                </a:solidFill>
                <a:latin typeface="Arial"/>
                <a:cs typeface="Arial"/>
                <a:sym typeface="Arial"/>
              </a:rPr>
              <a:t>Background</a:t>
            </a:r>
            <a:endParaRPr lang="en-GB" sz="4800" dirty="0"/>
          </a:p>
        </p:txBody>
      </p:sp>
      <p:pic>
        <p:nvPicPr>
          <p:cNvPr id="4" name="Picture Placeholder 2">
            <a:extLst>
              <a:ext uri="{FF2B5EF4-FFF2-40B4-BE49-F238E27FC236}">
                <a16:creationId xmlns="" xmlns:a16="http://schemas.microsoft.com/office/drawing/2014/main" id="{A2AF1A80-9B0E-4F14-BC18-CD77B19D2A61}"/>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rcRect l="12980" r="12980"/>
          <a:stretch>
            <a:fillRect/>
          </a:stretch>
        </p:blipFill>
        <p:spPr>
          <a:xfrm>
            <a:off x="1079500" y="1675385"/>
            <a:ext cx="3554681" cy="3290400"/>
          </a:xfrm>
          <a:prstGeom prst="rect">
            <a:avLst/>
          </a:prstGeom>
          <a:ln w="12700">
            <a:miter lim="400000"/>
          </a:ln>
          <a:extLst>
            <a:ext uri="{C572A759-6A51-4108-AA02-DFA0A04FC94B}">
              <ma14:wrappingTextBoxFlag xmlns="" xmlns:ma14="http://schemas.microsoft.com/office/mac/drawingml/2011/main" val="1"/>
            </a:ext>
          </a:extLst>
        </p:spPr>
      </p:pic>
      <p:sp>
        <p:nvSpPr>
          <p:cNvPr id="5" name="TextBox 4">
            <a:extLst>
              <a:ext uri="{FF2B5EF4-FFF2-40B4-BE49-F238E27FC236}">
                <a16:creationId xmlns="" xmlns:a16="http://schemas.microsoft.com/office/drawing/2014/main" id="{07EAABEA-D74B-4E84-A222-D64473CE3553}"/>
              </a:ext>
            </a:extLst>
          </p:cNvPr>
          <p:cNvSpPr txBox="1"/>
          <p:nvPr/>
        </p:nvSpPr>
        <p:spPr>
          <a:xfrm>
            <a:off x="2676987" y="5167312"/>
            <a:ext cx="663482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 for a coordinated approach……….</a:t>
            </a:r>
          </a:p>
        </p:txBody>
      </p:sp>
      <p:pic>
        <p:nvPicPr>
          <p:cNvPr id="12" name="Picture 11">
            <a:extLst>
              <a:ext uri="{FF2B5EF4-FFF2-40B4-BE49-F238E27FC236}">
                <a16:creationId xmlns="" xmlns:a16="http://schemas.microsoft.com/office/drawing/2014/main" id="{800D0883-96CD-402E-80C0-BC70F7D8F298}"/>
              </a:ext>
            </a:extLst>
          </p:cNvPr>
          <p:cNvPicPr>
            <a:picLocks noChangeAspect="1"/>
          </p:cNvPicPr>
          <p:nvPr/>
        </p:nvPicPr>
        <p:blipFill>
          <a:blip r:embed="rId6"/>
          <a:stretch>
            <a:fillRect/>
          </a:stretch>
        </p:blipFill>
        <p:spPr>
          <a:xfrm>
            <a:off x="6830193" y="1694296"/>
            <a:ext cx="4389120" cy="3291840"/>
          </a:xfrm>
          <a:prstGeom prst="rect">
            <a:avLst/>
          </a:prstGeom>
        </p:spPr>
      </p:pic>
      <p:pic>
        <p:nvPicPr>
          <p:cNvPr id="14" name="Graphic 13" descr="Back">
            <a:extLst>
              <a:ext uri="{FF2B5EF4-FFF2-40B4-BE49-F238E27FC236}">
                <a16:creationId xmlns="" xmlns:a16="http://schemas.microsoft.com/office/drawing/2014/main" id="{D27D30A9-FB70-4910-BB9D-6AECCFE2D56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165771" y="2873248"/>
            <a:ext cx="1289304" cy="1289304"/>
          </a:xfrm>
          <a:prstGeom prst="rect">
            <a:avLst/>
          </a:prstGeom>
        </p:spPr>
      </p:pic>
      <p:pic>
        <p:nvPicPr>
          <p:cNvPr id="26" name="bottom_branding.png" descr="bottom_branding.png">
            <a:extLst>
              <a:ext uri="{FF2B5EF4-FFF2-40B4-BE49-F238E27FC236}">
                <a16:creationId xmlns="" xmlns:a16="http://schemas.microsoft.com/office/drawing/2014/main" id="{B2EC592A-6F95-4761-9007-A7D42F7C0F80}"/>
              </a:ext>
            </a:extLst>
          </p:cNvPr>
          <p:cNvPicPr>
            <a:picLocks noChangeAspect="1"/>
          </p:cNvPicPr>
          <p:nvPr/>
        </p:nvPicPr>
        <p:blipFill>
          <a:blip r:embed="rId9"/>
          <a:stretch>
            <a:fillRect/>
          </a:stretch>
        </p:blipFill>
        <p:spPr>
          <a:xfrm>
            <a:off x="175372" y="5946644"/>
            <a:ext cx="1348628" cy="932611"/>
          </a:xfrm>
          <a:prstGeom prst="rect">
            <a:avLst/>
          </a:prstGeom>
          <a:ln w="12700">
            <a:miter lim="400000"/>
          </a:ln>
        </p:spPr>
      </p:pic>
    </p:spTree>
    <p:extLst>
      <p:ext uri="{BB962C8B-B14F-4D97-AF65-F5344CB8AC3E}">
        <p14:creationId xmlns:p14="http://schemas.microsoft.com/office/powerpoint/2010/main" val="168820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Picture 9">
            <a:extLst>
              <a:ext uri="{FF2B5EF4-FFF2-40B4-BE49-F238E27FC236}">
                <a16:creationId xmlns="" xmlns:a16="http://schemas.microsoft.com/office/drawing/2014/main" id="{84DAEB55-1C90-4515-BC8B-6B400A2F8CA1}"/>
              </a:ext>
            </a:extLst>
          </p:cNvPr>
          <p:cNvPicPr>
            <a:picLocks noChangeAspect="1"/>
          </p:cNvPicPr>
          <p:nvPr/>
        </p:nvPicPr>
        <p:blipFill>
          <a:blip r:embed="rId3"/>
          <a:stretch>
            <a:fillRect/>
          </a:stretch>
        </p:blipFill>
        <p:spPr>
          <a:xfrm>
            <a:off x="0" y="5838305"/>
            <a:ext cx="12192000" cy="254003"/>
          </a:xfrm>
          <a:prstGeom prst="rect">
            <a:avLst/>
          </a:prstGeom>
          <a:ln w="12700">
            <a:miter lim="400000"/>
          </a:ln>
        </p:spPr>
      </p:pic>
      <p:pic>
        <p:nvPicPr>
          <p:cNvPr id="9" name="image1.jpeg" descr="image1.jpeg">
            <a:extLst>
              <a:ext uri="{FF2B5EF4-FFF2-40B4-BE49-F238E27FC236}">
                <a16:creationId xmlns="" xmlns:a16="http://schemas.microsoft.com/office/drawing/2014/main" id="{02FD4107-AD9F-4DFE-B8B4-8E3AF0BDDEC5}"/>
              </a:ext>
            </a:extLst>
          </p:cNvPr>
          <p:cNvPicPr>
            <a:picLocks noChangeAspect="1"/>
          </p:cNvPicPr>
          <p:nvPr/>
        </p:nvPicPr>
        <p:blipFill>
          <a:blip r:embed="rId4"/>
          <a:stretch>
            <a:fillRect/>
          </a:stretch>
        </p:blipFill>
        <p:spPr>
          <a:xfrm>
            <a:off x="9024753" y="6210304"/>
            <a:ext cx="3099819" cy="615698"/>
          </a:xfrm>
          <a:prstGeom prst="rect">
            <a:avLst/>
          </a:prstGeom>
          <a:ln w="12700">
            <a:miter lim="400000"/>
          </a:ln>
        </p:spPr>
      </p:pic>
      <p:sp>
        <p:nvSpPr>
          <p:cNvPr id="6" name="Title 5">
            <a:extLst>
              <a:ext uri="{FF2B5EF4-FFF2-40B4-BE49-F238E27FC236}">
                <a16:creationId xmlns="" xmlns:a16="http://schemas.microsoft.com/office/drawing/2014/main" id="{0293F087-EDE2-4929-A14F-F8B7935454F0}"/>
              </a:ext>
            </a:extLst>
          </p:cNvPr>
          <p:cNvSpPr>
            <a:spLocks noGrp="1"/>
          </p:cNvSpPr>
          <p:nvPr>
            <p:ph type="title"/>
          </p:nvPr>
        </p:nvSpPr>
        <p:spPr/>
        <p:txBody>
          <a:bodyPr>
            <a:normAutofit/>
          </a:bodyPr>
          <a:lstStyle/>
          <a:p>
            <a:r>
              <a:rPr lang="en-US" sz="3600" b="1" kern="0" dirty="0">
                <a:solidFill>
                  <a:srgbClr val="A00054"/>
                </a:solidFill>
                <a:latin typeface="Arial"/>
                <a:cs typeface="Arial"/>
                <a:sym typeface="Arial"/>
              </a:rPr>
              <a:t>HEE multi-professional framework for advanced clinical practice in England 2017</a:t>
            </a:r>
            <a:endParaRPr lang="en-GB" sz="4000" dirty="0"/>
          </a:p>
        </p:txBody>
      </p:sp>
      <p:sp>
        <p:nvSpPr>
          <p:cNvPr id="25" name="Content Placeholder 24">
            <a:extLst>
              <a:ext uri="{FF2B5EF4-FFF2-40B4-BE49-F238E27FC236}">
                <a16:creationId xmlns="" xmlns:a16="http://schemas.microsoft.com/office/drawing/2014/main" id="{D78A8ED1-8378-45CA-B7F7-2C7DE11EEE21}"/>
              </a:ext>
            </a:extLst>
          </p:cNvPr>
          <p:cNvSpPr>
            <a:spLocks noGrp="1"/>
          </p:cNvSpPr>
          <p:nvPr>
            <p:ph sz="half" idx="2"/>
          </p:nvPr>
        </p:nvSpPr>
        <p:spPr>
          <a:xfrm>
            <a:off x="4559300" y="1864046"/>
            <a:ext cx="6794500" cy="4351338"/>
          </a:xfrm>
        </p:spPr>
        <p:txBody>
          <a:bodyPr/>
          <a:lstStyle/>
          <a:p>
            <a:pPr marL="514350" indent="-514350">
              <a:buFont typeface="+mj-lt"/>
              <a:buAutoNum type="arabicPeriod"/>
            </a:pPr>
            <a:r>
              <a:rPr lang="en-US" dirty="0">
                <a:latin typeface="Arial" panose="020B0604020202020204" pitchFamily="34" charset="0"/>
                <a:cs typeface="Arial" panose="020B0604020202020204" pitchFamily="34" charset="0"/>
              </a:rPr>
              <a:t>Definition</a:t>
            </a:r>
          </a:p>
          <a:p>
            <a:pPr marL="514350" indent="-514350">
              <a:buFont typeface="+mj-lt"/>
              <a:buAutoNum type="arabicPeriod"/>
            </a:pPr>
            <a:r>
              <a:rPr lang="en-US" dirty="0">
                <a:latin typeface="Arial" panose="020B0604020202020204" pitchFamily="34" charset="0"/>
                <a:cs typeface="Arial" panose="020B0604020202020204" pitchFamily="34" charset="0"/>
              </a:rPr>
              <a:t>Core capabilities </a:t>
            </a:r>
          </a:p>
          <a:p>
            <a:pPr marL="514350" indent="-514350">
              <a:buFont typeface="+mj-lt"/>
              <a:buAutoNum type="arabicPeriod"/>
            </a:pPr>
            <a:r>
              <a:rPr lang="en-US" dirty="0">
                <a:latin typeface="Arial" panose="020B0604020202020204" pitchFamily="34" charset="0"/>
                <a:cs typeface="Arial" panose="020B0604020202020204" pitchFamily="34" charset="0"/>
              </a:rPr>
              <a:t>Key principles for implementation</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Advanced level practice manifests itself in different types of role, dependent upon the needs of service, </a:t>
            </a:r>
            <a:r>
              <a:rPr lang="en-US" b="1" dirty="0">
                <a:latin typeface="Arial" panose="020B0604020202020204" pitchFamily="34" charset="0"/>
                <a:cs typeface="Arial" panose="020B0604020202020204" pitchFamily="34" charset="0"/>
              </a:rPr>
              <a:t>characterised by the level of practice </a:t>
            </a:r>
            <a:r>
              <a:rPr lang="en-US" dirty="0">
                <a:latin typeface="Arial" panose="020B0604020202020204" pitchFamily="34" charset="0"/>
                <a:cs typeface="Arial" panose="020B0604020202020204" pitchFamily="34" charset="0"/>
              </a:rPr>
              <a:t>once trained</a:t>
            </a:r>
          </a:p>
          <a:p>
            <a:pPr marL="0" indent="0">
              <a:buNone/>
            </a:pPr>
            <a:endParaRPr lang="en-US" dirty="0"/>
          </a:p>
        </p:txBody>
      </p:sp>
      <p:pic>
        <p:nvPicPr>
          <p:cNvPr id="11" name="Picture 10">
            <a:extLst>
              <a:ext uri="{FF2B5EF4-FFF2-40B4-BE49-F238E27FC236}">
                <a16:creationId xmlns="" xmlns:a16="http://schemas.microsoft.com/office/drawing/2014/main" id="{EFF50224-D312-42C1-AAA9-19A24502EF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558" y="1809776"/>
            <a:ext cx="2634030" cy="3727653"/>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 xmlns:a16="http://schemas.microsoft.com/office/drawing/2014/main" id="{CD9C3F9A-8D17-4170-8D5B-6A9E2072BEC1}"/>
              </a:ext>
            </a:extLst>
          </p:cNvPr>
          <p:cNvSpPr txBox="1"/>
          <p:nvPr/>
        </p:nvSpPr>
        <p:spPr>
          <a:xfrm>
            <a:off x="1369823" y="6223907"/>
            <a:ext cx="846441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https://www.hee.nhs.uk/our-work/advanced-clinical-practice/multi-professional-framework</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8" name="bottom_branding.png" descr="bottom_branding.png">
            <a:extLst>
              <a:ext uri="{FF2B5EF4-FFF2-40B4-BE49-F238E27FC236}">
                <a16:creationId xmlns="" xmlns:a16="http://schemas.microsoft.com/office/drawing/2014/main" id="{51238901-6B8A-4323-89C3-A68E793DD84F}"/>
              </a:ext>
            </a:extLst>
          </p:cNvPr>
          <p:cNvPicPr>
            <a:picLocks noChangeAspect="1"/>
          </p:cNvPicPr>
          <p:nvPr/>
        </p:nvPicPr>
        <p:blipFill>
          <a:blip r:embed="rId7"/>
          <a:stretch>
            <a:fillRect/>
          </a:stretch>
        </p:blipFill>
        <p:spPr>
          <a:xfrm>
            <a:off x="175372" y="5946644"/>
            <a:ext cx="1348628" cy="932611"/>
          </a:xfrm>
          <a:prstGeom prst="rect">
            <a:avLst/>
          </a:prstGeom>
          <a:ln w="12700">
            <a:miter lim="400000"/>
          </a:ln>
        </p:spPr>
      </p:pic>
    </p:spTree>
    <p:extLst>
      <p:ext uri="{BB962C8B-B14F-4D97-AF65-F5344CB8AC3E}">
        <p14:creationId xmlns:p14="http://schemas.microsoft.com/office/powerpoint/2010/main" val="243738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Picture 9">
            <a:extLst>
              <a:ext uri="{FF2B5EF4-FFF2-40B4-BE49-F238E27FC236}">
                <a16:creationId xmlns="" xmlns:a16="http://schemas.microsoft.com/office/drawing/2014/main" id="{84DAEB55-1C90-4515-BC8B-6B400A2F8CA1}"/>
              </a:ext>
            </a:extLst>
          </p:cNvPr>
          <p:cNvPicPr>
            <a:picLocks noChangeAspect="1"/>
          </p:cNvPicPr>
          <p:nvPr/>
        </p:nvPicPr>
        <p:blipFill>
          <a:blip r:embed="rId3"/>
          <a:stretch>
            <a:fillRect/>
          </a:stretch>
        </p:blipFill>
        <p:spPr>
          <a:xfrm>
            <a:off x="0" y="5838305"/>
            <a:ext cx="12192000" cy="254003"/>
          </a:xfrm>
          <a:prstGeom prst="rect">
            <a:avLst/>
          </a:prstGeom>
          <a:ln w="12700">
            <a:miter lim="400000"/>
          </a:ln>
        </p:spPr>
      </p:pic>
      <p:pic>
        <p:nvPicPr>
          <p:cNvPr id="9" name="image1.jpeg" descr="image1.jpeg">
            <a:extLst>
              <a:ext uri="{FF2B5EF4-FFF2-40B4-BE49-F238E27FC236}">
                <a16:creationId xmlns="" xmlns:a16="http://schemas.microsoft.com/office/drawing/2014/main" id="{02FD4107-AD9F-4DFE-B8B4-8E3AF0BDDEC5}"/>
              </a:ext>
            </a:extLst>
          </p:cNvPr>
          <p:cNvPicPr>
            <a:picLocks noChangeAspect="1"/>
          </p:cNvPicPr>
          <p:nvPr/>
        </p:nvPicPr>
        <p:blipFill>
          <a:blip r:embed="rId4"/>
          <a:stretch>
            <a:fillRect/>
          </a:stretch>
        </p:blipFill>
        <p:spPr>
          <a:xfrm>
            <a:off x="9024753" y="6210304"/>
            <a:ext cx="3099819" cy="615698"/>
          </a:xfrm>
          <a:prstGeom prst="rect">
            <a:avLst/>
          </a:prstGeom>
          <a:ln w="12700">
            <a:miter lim="400000"/>
          </a:ln>
        </p:spPr>
      </p:pic>
      <p:sp>
        <p:nvSpPr>
          <p:cNvPr id="6" name="Title 5">
            <a:extLst>
              <a:ext uri="{FF2B5EF4-FFF2-40B4-BE49-F238E27FC236}">
                <a16:creationId xmlns="" xmlns:a16="http://schemas.microsoft.com/office/drawing/2014/main" id="{0293F087-EDE2-4929-A14F-F8B7935454F0}"/>
              </a:ext>
            </a:extLst>
          </p:cNvPr>
          <p:cNvSpPr>
            <a:spLocks noGrp="1"/>
          </p:cNvSpPr>
          <p:nvPr>
            <p:ph type="title"/>
          </p:nvPr>
        </p:nvSpPr>
        <p:spPr/>
        <p:txBody>
          <a:bodyPr>
            <a:normAutofit/>
          </a:bodyPr>
          <a:lstStyle/>
          <a:p>
            <a:r>
              <a:rPr kumimoji="0" lang="en-US" b="1" i="0" u="none" strike="noStrike" kern="0" cap="none" spc="0" normalizeH="0" baseline="0" noProof="0" dirty="0">
                <a:ln>
                  <a:noFill/>
                </a:ln>
                <a:solidFill>
                  <a:srgbClr val="A00054"/>
                </a:solidFill>
                <a:effectLst/>
                <a:uLnTx/>
                <a:uFillTx/>
                <a:latin typeface="Arial"/>
                <a:cs typeface="Arial"/>
                <a:sym typeface="Arial"/>
              </a:rPr>
              <a:t>National Advancing Practice Agenda</a:t>
            </a:r>
            <a:endParaRPr lang="en-GB" sz="4800" dirty="0"/>
          </a:p>
        </p:txBody>
      </p:sp>
      <p:sp>
        <p:nvSpPr>
          <p:cNvPr id="4" name="Content Placeholder 3">
            <a:extLst>
              <a:ext uri="{FF2B5EF4-FFF2-40B4-BE49-F238E27FC236}">
                <a16:creationId xmlns="" xmlns:a16="http://schemas.microsoft.com/office/drawing/2014/main" id="{7471B447-112A-46CE-8D94-1F44314F0141}"/>
              </a:ext>
            </a:extLst>
          </p:cNvPr>
          <p:cNvSpPr>
            <a:spLocks noGrp="1"/>
          </p:cNvSpPr>
          <p:nvPr>
            <p:ph sz="half" idx="1"/>
          </p:nvPr>
        </p:nvSpPr>
        <p:spPr>
          <a:xfrm>
            <a:off x="838199" y="1825625"/>
            <a:ext cx="6029131" cy="4351338"/>
          </a:xfrm>
        </p:spPr>
        <p:txBody>
          <a:bodyPr>
            <a:normAutofit/>
          </a:bodyPr>
          <a:lstStyle/>
          <a:p>
            <a:r>
              <a:rPr lang="en-US" dirty="0">
                <a:solidFill>
                  <a:srgbClr val="0000FF"/>
                </a:solidFill>
                <a:latin typeface="Arial" panose="020B0604020202020204" pitchFamily="34" charset="0"/>
                <a:cs typeface="Arial" panose="020B0604020202020204" pitchFamily="34" charset="0"/>
              </a:rPr>
              <a:t>The Centre for Advancing Practice</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Programme accreditation</a:t>
            </a:r>
          </a:p>
          <a:p>
            <a:pPr lvl="1">
              <a:buFont typeface="Courier New" panose="02070309020205020404" pitchFamily="49" charset="0"/>
              <a:buChar char="o"/>
            </a:pPr>
            <a:r>
              <a:rPr lang="en-US" dirty="0">
                <a:latin typeface="Arial" panose="020B0604020202020204" pitchFamily="34" charset="0"/>
                <a:cs typeface="Arial" panose="020B0604020202020204" pitchFamily="34" charset="0"/>
              </a:rPr>
              <a:t>Independent Portfolio Route (IPR)</a:t>
            </a:r>
          </a:p>
          <a:p>
            <a:r>
              <a:rPr lang="en-US" dirty="0">
                <a:solidFill>
                  <a:srgbClr val="0000FF"/>
                </a:solidFill>
                <a:latin typeface="Arial" panose="020B0604020202020204" pitchFamily="34" charset="0"/>
                <a:cs typeface="Arial" panose="020B0604020202020204" pitchFamily="34" charset="0"/>
              </a:rPr>
              <a:t>Supervision</a:t>
            </a:r>
          </a:p>
          <a:p>
            <a:r>
              <a:rPr lang="en-US" dirty="0">
                <a:solidFill>
                  <a:srgbClr val="0000FF"/>
                </a:solidFill>
                <a:latin typeface="Arial" panose="020B0604020202020204" pitchFamily="34" charset="0"/>
                <a:cs typeface="Arial" panose="020B0604020202020204" pitchFamily="34" charset="0"/>
              </a:rPr>
              <a:t>Credentials</a:t>
            </a:r>
          </a:p>
          <a:p>
            <a:r>
              <a:rPr lang="en-US" dirty="0">
                <a:solidFill>
                  <a:srgbClr val="0000FF"/>
                </a:solidFill>
                <a:latin typeface="Arial" panose="020B0604020202020204" pitchFamily="34" charset="0"/>
                <a:cs typeface="Arial" panose="020B0604020202020204" pitchFamily="34" charset="0"/>
              </a:rPr>
              <a:t>Consultant level practice</a:t>
            </a:r>
          </a:p>
          <a:p>
            <a:r>
              <a:rPr lang="en-US" dirty="0">
                <a:solidFill>
                  <a:srgbClr val="0000FF"/>
                </a:solidFill>
                <a:latin typeface="Arial" panose="020B0604020202020204" pitchFamily="34" charset="0"/>
                <a:cs typeface="Arial" panose="020B0604020202020204" pitchFamily="34" charset="0"/>
              </a:rPr>
              <a:t>Regional AP Faculties</a:t>
            </a:r>
          </a:p>
          <a:p>
            <a:r>
              <a:rPr lang="en-US" dirty="0">
                <a:solidFill>
                  <a:srgbClr val="0000FF"/>
                </a:solidFill>
                <a:latin typeface="Arial" panose="020B0604020202020204" pitchFamily="34" charset="0"/>
                <a:cs typeface="Arial" panose="020B0604020202020204" pitchFamily="34" charset="0"/>
              </a:rPr>
              <a:t>Frameworks in development</a:t>
            </a:r>
            <a:endParaRPr lang="en-GB" dirty="0">
              <a:solidFill>
                <a:srgbClr val="0000FF"/>
              </a:solidFill>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GB" dirty="0">
              <a:latin typeface="Arial" panose="020B0604020202020204" pitchFamily="34" charset="0"/>
              <a:cs typeface="Arial" panose="020B0604020202020204" pitchFamily="34" charset="0"/>
            </a:endParaRPr>
          </a:p>
          <a:p>
            <a:pPr lvl="1">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 xmlns:a16="http://schemas.microsoft.com/office/drawing/2014/main" id="{602F428D-0B4A-4D4B-85A1-29C269579EF1}"/>
              </a:ext>
            </a:extLst>
          </p:cNvPr>
          <p:cNvPicPr>
            <a:picLocks noGrp="1" noChangeAspect="1"/>
          </p:cNvPicPr>
          <p:nvPr>
            <p:ph sz="half" idx="2"/>
          </p:nvPr>
        </p:nvPicPr>
        <p:blipFill>
          <a:blip r:embed="rId5"/>
          <a:stretch>
            <a:fillRect/>
          </a:stretch>
        </p:blipFill>
        <p:spPr>
          <a:xfrm>
            <a:off x="6587331" y="1825625"/>
            <a:ext cx="4351338" cy="4351338"/>
          </a:xfrm>
          <a:prstGeom prst="rect">
            <a:avLst/>
          </a:prstGeom>
        </p:spPr>
      </p:pic>
      <p:pic>
        <p:nvPicPr>
          <p:cNvPr id="11" name="bottom_branding.png" descr="bottom_branding.png">
            <a:extLst>
              <a:ext uri="{FF2B5EF4-FFF2-40B4-BE49-F238E27FC236}">
                <a16:creationId xmlns="" xmlns:a16="http://schemas.microsoft.com/office/drawing/2014/main" id="{9A3DB9B1-6E7F-49A8-93C4-B7D19C2C95DE}"/>
              </a:ext>
            </a:extLst>
          </p:cNvPr>
          <p:cNvPicPr>
            <a:picLocks noChangeAspect="1"/>
          </p:cNvPicPr>
          <p:nvPr/>
        </p:nvPicPr>
        <p:blipFill>
          <a:blip r:embed="rId6"/>
          <a:stretch>
            <a:fillRect/>
          </a:stretch>
        </p:blipFill>
        <p:spPr>
          <a:xfrm>
            <a:off x="175372" y="5946644"/>
            <a:ext cx="1348628" cy="932611"/>
          </a:xfrm>
          <a:prstGeom prst="rect">
            <a:avLst/>
          </a:prstGeom>
          <a:ln w="12700">
            <a:miter lim="400000"/>
          </a:ln>
        </p:spPr>
      </p:pic>
    </p:spTree>
    <p:extLst>
      <p:ext uri="{BB962C8B-B14F-4D97-AF65-F5344CB8AC3E}">
        <p14:creationId xmlns:p14="http://schemas.microsoft.com/office/powerpoint/2010/main" val="136719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B1E20876-6B3D-4C9E-A43F-9B8A3F6AD4A2}"/>
              </a:ext>
            </a:extLst>
          </p:cNvPr>
          <p:cNvSpPr>
            <a:spLocks noGrp="1"/>
          </p:cNvSpPr>
          <p:nvPr>
            <p:ph idx="1"/>
          </p:nvPr>
        </p:nvSpPr>
        <p:spPr>
          <a:xfrm>
            <a:off x="838200" y="1340413"/>
            <a:ext cx="10515600" cy="4351338"/>
          </a:xfrm>
        </p:spPr>
        <p:txBody>
          <a:bodyPr>
            <a:normAutofit/>
          </a:bodyPr>
          <a:lstStyle/>
          <a:p>
            <a:pPr marL="0" indent="0">
              <a:buNone/>
            </a:pPr>
            <a:endParaRPr lang="en-GB" sz="1200" dirty="0">
              <a:latin typeface="Arial" panose="020B0604020202020204" pitchFamily="34" charset="0"/>
              <a:cs typeface="Arial" panose="020B0604020202020204" pitchFamily="34" charset="0"/>
            </a:endParaRPr>
          </a:p>
          <a:p>
            <a:pPr>
              <a:buBlip>
                <a:blip r:embed="rId3">
                  <a:extLst>
                    <a:ext uri="{96DAC541-7B7A-43D3-8B79-37D633B846F1}">
                      <asvg:svgBlip xmlns="" xmlns:asvg="http://schemas.microsoft.com/office/drawing/2016/SVG/main" r:embed="rId4"/>
                    </a:ext>
                  </a:extLst>
                </a:blip>
              </a:buBlip>
            </a:pPr>
            <a:r>
              <a:rPr lang="en-US" sz="2400" dirty="0">
                <a:solidFill>
                  <a:srgbClr val="0000FF"/>
                </a:solidFill>
                <a:latin typeface="Arial" panose="020B0604020202020204" pitchFamily="34" charset="0"/>
                <a:cs typeface="Arial" panose="020B0604020202020204" pitchFamily="34" charset="0"/>
              </a:rPr>
              <a:t>Advanced Practice Toolkit</a:t>
            </a:r>
            <a:r>
              <a:rPr kumimoji="0" lang="en-US" sz="24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pPr>
              <a:buBlip>
                <a:blip r:embed="rId3">
                  <a:extLst>
                    <a:ext uri="{96DAC541-7B7A-43D3-8B79-37D633B846F1}">
                      <asvg:svgBlip xmlns="" xmlns:asvg="http://schemas.microsoft.com/office/drawing/2016/SVG/main" r:embed="rId4"/>
                    </a:ext>
                  </a:extLst>
                </a:blip>
              </a:buBlip>
            </a:pPr>
            <a:r>
              <a:rPr lang="en-US" sz="2400" dirty="0">
                <a:solidFill>
                  <a:srgbClr val="0000FF"/>
                </a:solidFill>
                <a:latin typeface="Arial" panose="020B0604020202020204" pitchFamily="34" charset="0"/>
                <a:cs typeface="Arial" panose="020B0604020202020204" pitchFamily="34" charset="0"/>
              </a:rPr>
              <a:t>Reports &amp; Publications</a:t>
            </a:r>
          </a:p>
          <a:p>
            <a:pPr lvl="1">
              <a:buBlip>
                <a:blip r:embed="rId3">
                  <a:extLst>
                    <a:ext uri="{96DAC541-7B7A-43D3-8B79-37D633B846F1}">
                      <asvg:svgBlip xmlns="" xmlns:asvg="http://schemas.microsoft.com/office/drawing/2016/SVG/main" r:embed="rId4"/>
                    </a:ext>
                  </a:extLst>
                </a:blip>
              </a:buBlip>
            </a:pPr>
            <a:r>
              <a:rPr lang="en-US" dirty="0">
                <a:latin typeface="Arial" panose="020B0604020202020204" pitchFamily="34" charset="0"/>
                <a:cs typeface="Arial" panose="020B0604020202020204" pitchFamily="34" charset="0"/>
              </a:rPr>
              <a:t>Impact of COVID-19 upon and implications for advanced and consultant practice</a:t>
            </a:r>
          </a:p>
          <a:p>
            <a:pPr lvl="1">
              <a:buBlip>
                <a:blip r:embed="rId3">
                  <a:extLst>
                    <a:ext uri="{96DAC541-7B7A-43D3-8B79-37D633B846F1}">
                      <asvg:svgBlip xmlns="" xmlns:asvg="http://schemas.microsoft.com/office/drawing/2016/SVG/main" r:embed="rId4"/>
                    </a:ext>
                  </a:extLst>
                </a:blip>
              </a:buBlip>
            </a:pPr>
            <a:r>
              <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rPr>
              <a:t>Workplace Supervision for advanced clinical practice: An integrated multi-professional approach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extLst>
                    <a:ext uri="{96DAC541-7B7A-43D3-8B79-37D633B846F1}">
                      <asvg:svgBlip xmlns="" xmlns:asvg="http://schemas.microsoft.com/office/drawing/2016/SVG/main" r:embed="rId4"/>
                    </a:ext>
                  </a:extLst>
                </a:blip>
              </a:buBlip>
              <a:tabLst/>
              <a:defRPr/>
            </a:pPr>
            <a:r>
              <a:rPr kumimoji="0" lang="en-US" sz="24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News, views &amp; getting involved</a:t>
            </a:r>
          </a:p>
          <a:p>
            <a:pPr lvl="1">
              <a:buBlip>
                <a:blip r:embed="rId3">
                  <a:extLst>
                    <a:ext uri="{96DAC541-7B7A-43D3-8B79-37D633B846F1}">
                      <asvg:svgBlip xmlns="" xmlns:asvg="http://schemas.microsoft.com/office/drawing/2016/SVG/main" r:embed="rId4"/>
                    </a:ext>
                  </a:extLst>
                </a:blip>
              </a:buBlip>
            </a:pPr>
            <a:r>
              <a:rPr lang="en-GB" dirty="0">
                <a:latin typeface="Arial" panose="020B0604020202020204" pitchFamily="34" charset="0"/>
                <a:cs typeface="Arial" panose="020B0604020202020204" pitchFamily="34" charset="0"/>
              </a:rPr>
              <a:t>Conference recordings – ‘Taking Centre Stage’</a:t>
            </a:r>
          </a:p>
          <a:p>
            <a:pPr lvl="1">
              <a:buBlip>
                <a:blip r:embed="rId3">
                  <a:extLst>
                    <a:ext uri="{96DAC541-7B7A-43D3-8B79-37D633B846F1}">
                      <asvg:svgBlip xmlns="" xmlns:asvg="http://schemas.microsoft.com/office/drawing/2016/SVG/main" r:embed="rId4"/>
                    </a:ext>
                  </a:extLst>
                </a:blip>
              </a:buBlip>
            </a:pPr>
            <a:r>
              <a:rPr lang="en-GB" dirty="0">
                <a:latin typeface="Arial" panose="020B0604020202020204" pitchFamily="34" charset="0"/>
                <a:cs typeface="Arial" panose="020B0604020202020204" pitchFamily="34" charset="0"/>
              </a:rPr>
              <a:t>Newsletter sign up</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extLst>
                    <a:ext uri="{96DAC541-7B7A-43D3-8B79-37D633B846F1}">
                      <asvg:svgBlip xmlns="" xmlns:asvg="http://schemas.microsoft.com/office/drawing/2016/SVG/main" r:embed="rId4"/>
                    </a:ext>
                  </a:extLst>
                </a:blip>
              </a:buBlip>
              <a:tabLst/>
              <a:defRPr/>
            </a:pPr>
            <a:r>
              <a:rPr lang="en-US" sz="2400" dirty="0">
                <a:solidFill>
                  <a:srgbClr val="0000FF"/>
                </a:solidFill>
                <a:latin typeface="Arial" panose="020B0604020202020204" pitchFamily="34" charset="0"/>
                <a:cs typeface="Arial" panose="020B0604020202020204" pitchFamily="34" charset="0"/>
              </a:rPr>
              <a:t>FAQs</a:t>
            </a:r>
            <a:r>
              <a:rPr kumimoji="0" lang="en-US" sz="2400"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pPr marL="0" indent="0">
              <a:buNone/>
            </a:pPr>
            <a:endParaRPr lang="en-GB" sz="2400" dirty="0"/>
          </a:p>
          <a:p>
            <a:pPr marL="0" indent="0">
              <a:buNone/>
            </a:pPr>
            <a:endParaRPr lang="en-GB" sz="2400" dirty="0"/>
          </a:p>
        </p:txBody>
      </p:sp>
      <p:sp>
        <p:nvSpPr>
          <p:cNvPr id="4" name="Title 1">
            <a:extLst>
              <a:ext uri="{FF2B5EF4-FFF2-40B4-BE49-F238E27FC236}">
                <a16:creationId xmlns="" xmlns:a16="http://schemas.microsoft.com/office/drawing/2014/main" id="{DB632F58-FFB3-47B9-B78E-498C95C770C8}"/>
              </a:ext>
            </a:extLst>
          </p:cNvPr>
          <p:cNvSpPr>
            <a:spLocks noGrp="1"/>
          </p:cNvSpPr>
          <p:nvPr>
            <p:ph type="title"/>
          </p:nvPr>
        </p:nvSpPr>
        <p:spPr>
          <a:xfrm>
            <a:off x="838200" y="365125"/>
            <a:ext cx="10515600" cy="1325563"/>
          </a:xfrm>
        </p:spPr>
        <p:txBody>
          <a:bodyPr/>
          <a:lstStyle/>
          <a:p>
            <a:r>
              <a:rPr lang="en-US" b="1" dirty="0">
                <a:solidFill>
                  <a:srgbClr val="A00054"/>
                </a:solidFill>
                <a:latin typeface="Arial" panose="020B0604020202020204" pitchFamily="34" charset="0"/>
                <a:cs typeface="Arial" panose="020B0604020202020204" pitchFamily="34" charset="0"/>
              </a:rPr>
              <a:t>HEE Advanced Practice Resources</a:t>
            </a:r>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F0001434-945E-4CCD-897F-0E9065612042}"/>
              </a:ext>
            </a:extLst>
          </p:cNvPr>
          <p:cNvPicPr>
            <a:picLocks noChangeAspect="1"/>
          </p:cNvPicPr>
          <p:nvPr/>
        </p:nvPicPr>
        <p:blipFill>
          <a:blip r:embed="rId5"/>
          <a:stretch>
            <a:fillRect/>
          </a:stretch>
        </p:blipFill>
        <p:spPr>
          <a:xfrm>
            <a:off x="8593292" y="4051372"/>
            <a:ext cx="2760508" cy="1687519"/>
          </a:xfrm>
          <a:prstGeom prst="rect">
            <a:avLst/>
          </a:prstGeom>
        </p:spPr>
      </p:pic>
      <p:sp>
        <p:nvSpPr>
          <p:cNvPr id="7" name="TextBox 6">
            <a:extLst>
              <a:ext uri="{FF2B5EF4-FFF2-40B4-BE49-F238E27FC236}">
                <a16:creationId xmlns="" xmlns:a16="http://schemas.microsoft.com/office/drawing/2014/main" id="{E669E14F-F8C6-440E-8DD3-704F5422C617}"/>
              </a:ext>
            </a:extLst>
          </p:cNvPr>
          <p:cNvSpPr txBox="1"/>
          <p:nvPr/>
        </p:nvSpPr>
        <p:spPr>
          <a:xfrm>
            <a:off x="2839717" y="6154321"/>
            <a:ext cx="651256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https://www.hee.nhs.uk/our-work/advanced-clinical-practice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85769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5801</TotalTime>
  <Words>3327</Words>
  <Application>Microsoft Office PowerPoint</Application>
  <PresentationFormat>Custom</PresentationFormat>
  <Paragraphs>399</Paragraphs>
  <Slides>59</Slides>
  <Notes>18</Notes>
  <HiddenSlides>0</HiddenSlides>
  <MMClips>0</MMClips>
  <ScaleCrop>false</ScaleCrop>
  <HeadingPairs>
    <vt:vector size="4" baseType="variant">
      <vt:variant>
        <vt:lpstr>Theme</vt:lpstr>
      </vt:variant>
      <vt:variant>
        <vt:i4>2</vt:i4>
      </vt:variant>
      <vt:variant>
        <vt:lpstr>Slide Titles</vt:lpstr>
      </vt:variant>
      <vt:variant>
        <vt:i4>59</vt:i4>
      </vt:variant>
    </vt:vector>
  </HeadingPairs>
  <TitlesOfParts>
    <vt:vector size="61" baseType="lpstr">
      <vt:lpstr>Office Theme</vt:lpstr>
      <vt:lpstr>Facet</vt:lpstr>
      <vt:lpstr>What is an Advanced Clinical Practitioner?</vt:lpstr>
      <vt:lpstr>Purpose of Workshop</vt:lpstr>
      <vt:lpstr>Our intention is to……. </vt:lpstr>
      <vt:lpstr>Sarah Goodhew</vt:lpstr>
      <vt:lpstr>PowerPoint Presentation</vt:lpstr>
      <vt:lpstr>Background</vt:lpstr>
      <vt:lpstr>HEE multi-professional framework for advanced clinical practice in England 2017</vt:lpstr>
      <vt:lpstr>National Advancing Practice Agenda</vt:lpstr>
      <vt:lpstr>HEE Advanced Practice Resources</vt:lpstr>
      <vt:lpstr>Regional Advancing Practice Faculties</vt:lpstr>
      <vt:lpstr>SE Region Advancing Practice Faculty </vt:lpstr>
      <vt:lpstr>HEE South East Region</vt:lpstr>
      <vt:lpstr>Staying Connected</vt:lpstr>
      <vt:lpstr>PowerPoint Presentation</vt:lpstr>
      <vt:lpstr>Allie Carter</vt:lpstr>
      <vt:lpstr>Introduction to the Implementation of the Advanced Clinical practitioner Role</vt:lpstr>
      <vt:lpstr>        ACP Intro Session – Key points included.  </vt:lpstr>
      <vt:lpstr>Learning Objectives</vt:lpstr>
      <vt:lpstr>Introduction</vt:lpstr>
      <vt:lpstr>Future Developments-  New ACP Roles- Drivers for Change</vt:lpstr>
      <vt:lpstr> Benefits    -   National &amp; Local  </vt:lpstr>
      <vt:lpstr>The National framework - Overview</vt:lpstr>
      <vt:lpstr>What is an ACP ?</vt:lpstr>
      <vt:lpstr>ACP vs ENP/ESP/Clinical Specialist – Differences (Allie Carter SCFT Scoping Project)</vt:lpstr>
      <vt:lpstr>Advanced Practice Pillars – To aid competency  development.</vt:lpstr>
      <vt:lpstr>Governance</vt:lpstr>
      <vt:lpstr>Organizational/Employer  Governance Considerations</vt:lpstr>
      <vt:lpstr>In Summary  Organisations / Trusts/Practices should be working towards having :</vt:lpstr>
      <vt:lpstr>Supervision &amp; Support (The Centre for Advancing Practice – Workplace Supervision for Advanced Clinical Practice www.hee.nhs.uk )</vt:lpstr>
      <vt:lpstr>Development of New Roles  Services with Advanced Clinical Practitioner involvement.</vt:lpstr>
      <vt:lpstr>What Kind of Development is this?/What are the drivers for Change?</vt:lpstr>
      <vt:lpstr>What’s recommended when developing new ACP Roles ?  An example from scoping at SCFT –paper attached to invite</vt:lpstr>
      <vt:lpstr>ACP profiles -  outlines that may inform new role Choice &amp; hence role development needs are dependent on how the role is set up</vt:lpstr>
      <vt:lpstr>NB. The next slide gives a Nursing example, but the concept/ such a Framework is equally transferable for all of the other multi-professional ACP’s you will think about employing into future posts. ( The SCFT ‘developing future posts’ document has a flow chart for decision making too)</vt:lpstr>
      <vt:lpstr>Framework for Developing New Nursing Roles – SEHD 2005 www.scotland.gov.uk NB</vt:lpstr>
      <vt:lpstr>Service Evaluation- Employers and ACP’s will need to consider and evaluate/measure</vt:lpstr>
      <vt:lpstr>Summary-HEE Multi-professional framework for advanced clinical practice in England</vt:lpstr>
      <vt:lpstr>How do we get to this place of ACP and Manager alignment to the MP framework?</vt:lpstr>
      <vt:lpstr>One way –ACP Development Groups  </vt:lpstr>
      <vt:lpstr>ACP Development Groups(Akin to  Action Learning sets)</vt:lpstr>
      <vt:lpstr>Aim</vt:lpstr>
      <vt:lpstr>Who for ?</vt:lpstr>
      <vt:lpstr>Leadership and management</vt:lpstr>
      <vt:lpstr>Research and service Development</vt:lpstr>
      <vt:lpstr>Education</vt:lpstr>
      <vt:lpstr>Advanced Clinical Practice</vt:lpstr>
      <vt:lpstr>Outcomes of ACP Development Groups (Similar to ALS) for ACP’s In East Kent and Medway TH will be.</vt:lpstr>
      <vt:lpstr>Train the Trainer</vt:lpstr>
      <vt:lpstr>The Trainer – Allie Carter</vt:lpstr>
      <vt:lpstr>Melissa Allinson</vt:lpstr>
      <vt:lpstr>Ian Setchfield</vt:lpstr>
      <vt:lpstr>Kent and Medway ACP Forum</vt:lpstr>
      <vt:lpstr>Next Steps – Development Groups</vt:lpstr>
      <vt:lpstr>Facilitated Advanced Clinical  Practice Development Groups </vt:lpstr>
      <vt:lpstr>Train the Trainer Sessions</vt:lpstr>
      <vt:lpstr>Expectations</vt:lpstr>
      <vt:lpstr>Next Steps - Scoping</vt:lpstr>
      <vt:lpstr>PowerPoint Presentation</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Multi-professional Place Based Learning across Primary Care Networks</dc:title>
  <dc:creator>ruth germaine</dc:creator>
  <cp:lastModifiedBy>Sara-Jane Kray</cp:lastModifiedBy>
  <cp:revision>80</cp:revision>
  <dcterms:created xsi:type="dcterms:W3CDTF">2019-10-10T12:32:08Z</dcterms:created>
  <dcterms:modified xsi:type="dcterms:W3CDTF">2021-02-17T13:08:08Z</dcterms:modified>
</cp:coreProperties>
</file>