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47"/>
  </p:notesMasterIdLst>
  <p:sldIdLst>
    <p:sldId id="300" r:id="rId3"/>
    <p:sldId id="256" r:id="rId4"/>
    <p:sldId id="257" r:id="rId5"/>
    <p:sldId id="258" r:id="rId6"/>
    <p:sldId id="271" r:id="rId7"/>
    <p:sldId id="261" r:id="rId8"/>
    <p:sldId id="270" r:id="rId9"/>
    <p:sldId id="265" r:id="rId10"/>
    <p:sldId id="269" r:id="rId11"/>
    <p:sldId id="266" r:id="rId12"/>
    <p:sldId id="267" r:id="rId13"/>
    <p:sldId id="268" r:id="rId14"/>
    <p:sldId id="262" r:id="rId15"/>
    <p:sldId id="263" r:id="rId16"/>
    <p:sldId id="264" r:id="rId17"/>
    <p:sldId id="275" r:id="rId18"/>
    <p:sldId id="259" r:id="rId19"/>
    <p:sldId id="260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73" r:id="rId39"/>
    <p:sldId id="294" r:id="rId40"/>
    <p:sldId id="295" r:id="rId41"/>
    <p:sldId id="296" r:id="rId42"/>
    <p:sldId id="297" r:id="rId43"/>
    <p:sldId id="298" r:id="rId44"/>
    <p:sldId id="299" r:id="rId45"/>
    <p:sldId id="272" r:id="rId4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-1374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760BA-04A8-4D2C-8935-00BA12C9F7F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97D91-CE0D-419B-B938-FC5A14594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00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33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06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54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448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86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72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Cross-sectional analysis of IgG and IgA responses to the spike and RBD antigens of SARS-CoV2 in serum. (</a:t>
            </a:r>
            <a:r>
              <a:rPr lang="en-GB" altLang="en-US" sz="1400" b="1">
                <a:latin typeface="Arial" panose="020B0604020202020204" pitchFamily="34" charset="0"/>
                <a:ea typeface="msgothic" charset="0"/>
                <a:cs typeface="msgothic" charset="0"/>
              </a:rPr>
              <a:t>A-F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) Indicated immunoglobulins to spike and RBD were profiled by ELISA in cohorts of pre-COVID samples (n=300), hospitalized patients with acute COVID infection (n=132) and convalescent patients (n=364). All data, expressed as ratio-converted ELISA reads to a pool of convalescent samples (relative ratio), were plotted using bean plots. Solid bars denote the median and dotted line represents the median across all samples used in the plot. (</a:t>
            </a:r>
            <a:r>
              <a:rPr lang="en-GB" altLang="en-US" sz="1400" b="1">
                <a:latin typeface="Arial" panose="020B0604020202020204" pitchFamily="34" charset="0"/>
                <a:ea typeface="msgothic" charset="0"/>
                <a:cs typeface="msgothic" charset="0"/>
              </a:rPr>
              <a:t>G-I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) levels of IgG (G), IgA (H) and IgM (I) to the RBD (y-axis) and spike (x-axis) antigens for the indicated patient groups. Spearman correlation coefficient is indicated. Mann-Whitney U test for significance was performed. n.s = not significant, *= p ≤ 0.05, **** = p &lt; 0.0001.</a:t>
            </a:r>
          </a:p>
        </p:txBody>
      </p:sp>
    </p:spTree>
    <p:extLst>
      <p:ext uri="{BB962C8B-B14F-4D97-AF65-F5344CB8AC3E}">
        <p14:creationId xmlns:p14="http://schemas.microsoft.com/office/powerpoint/2010/main" val="283379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A longitudinal analysis of IgG and IgA responses to the spike and RBD antigens of SARS-CoV2 in serum. Analysis of the changes in the indicated Ig-antigen levels in patients profiled twice, in comparisons to the relative levels in pre-COVID negative controls (left). Dots represent individual serum samples collected at the indicated times, and the samples from the same patients are connected by the lines. A non-parametric loess function is shown as the blue line, with the grey shade representing the 95% confidence interval.</a:t>
            </a:r>
          </a:p>
        </p:txBody>
      </p:sp>
    </p:spTree>
    <p:extLst>
      <p:ext uri="{BB962C8B-B14F-4D97-AF65-F5344CB8AC3E}">
        <p14:creationId xmlns:p14="http://schemas.microsoft.com/office/powerpoint/2010/main" val="4173392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A cross-sectional analysis of antibody responses to the spike and RBD antigens of SARS-CoV-2 in saliva correlated with time PSO. A second cohort of COVID-19 patients (n=90) was tested for the presence of IgG and IgA antibodies to SARS-CoV-2 spike and RBD antigens in the saliva, comparing with a mixture of unexposed negative controls collected locally and pre-COVID era negative controls. (</a:t>
            </a:r>
            <a:r>
              <a:rPr lang="en-GB" altLang="en-US" sz="1400" b="1">
                <a:latin typeface="Arial" panose="020B0604020202020204" pitchFamily="34" charset="0"/>
                <a:ea typeface="msgothic" charset="0"/>
                <a:cs typeface="msgothic" charset="0"/>
              </a:rPr>
              <a:t>A-F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) Saliva data for all 6 antigen-specific ELISA readouts plotted as time PSO. Spearman correlation coefficients (ρ) and p-value are indicated. In multivariable analysis adjusted for age, sex and severity of illness, there was a significant decline in anti-RBD and anti-spike IgA, but not significant change in the level of anti-RBD or anti-spike IgG.</a:t>
            </a:r>
          </a:p>
        </p:txBody>
      </p:sp>
    </p:spTree>
    <p:extLst>
      <p:ext uri="{BB962C8B-B14F-4D97-AF65-F5344CB8AC3E}">
        <p14:creationId xmlns:p14="http://schemas.microsoft.com/office/powerpoint/2010/main" val="664426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1400" b="1">
                <a:latin typeface="Arial" panose="020B0604020202020204" pitchFamily="34" charset="0"/>
                <a:ea typeface="msgothic" charset="0"/>
                <a:cs typeface="msgothic" charset="0"/>
              </a:rPr>
              <a:t>Correlation of IgG, IgA and IgM responses to the spike and RBD antigens in serum and saliva. (A-F)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A subset of serum and saliva sample pairs (n=71) collected from the same patient within 4 days were analyzed for correlations in levels of anti-spike and anti-RBD IgG, IgA and IgM antibodies. For serum, data are presented as ratio-normalized ELISA reads, while the saliva results are expressed as an integrated score, as in previous figures. The data are presented on a logarithmic scale. Spearman correlation coefficient (ρ) and p-value are indicated.</a:t>
            </a:r>
          </a:p>
        </p:txBody>
      </p:sp>
    </p:spTree>
    <p:extLst>
      <p:ext uri="{BB962C8B-B14F-4D97-AF65-F5344CB8AC3E}">
        <p14:creationId xmlns:p14="http://schemas.microsoft.com/office/powerpoint/2010/main" val="181413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9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6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12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9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2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37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349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7D91-CE0D-419B-B938-FC5A1459464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4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33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3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0750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9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719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9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3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059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6BF01-6D2D-42F1-AB42-73AB5EF47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45B2D1-1A21-4A17-B285-6B618BFA9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473E17-8A93-4226-A6C8-FEE87BCE4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20CD6B-E5F7-4C38-A788-753492E5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09806B-597D-4887-B9F8-C7C781EE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21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24D46-743E-4538-99BA-1AA005893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7913F7-7BFE-48B4-8A11-54E41738A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49013-996A-49D9-9B7D-31DED7998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AEF2C4-A951-4D5E-AF09-898DEBBB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B7FED0-F705-4310-983F-0CAAA863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856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258044-0256-4467-9D32-2F2D7E89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8F7B9E-3024-4682-90D7-D38C71683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39B55-EA62-43DE-95EF-80E6F4F1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DCC0EC-5123-4542-AC36-3561CE18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752618-90C6-4072-9F55-0F075CFE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84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83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E23A0-AE4E-4CBE-89DD-04550BDE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96B800-26F2-46E0-9014-2A512C880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9DC6C-26C9-4B9F-967A-5D1FD264D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95F495-236B-430E-9059-1341E4B4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6CA2D6-B750-4E8C-AE08-D207596E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114653-B260-44ED-BBD0-A5C3692B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434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4F7A8C-2F3D-442B-A59B-E8C1FDAF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9B7CF6-3AA9-4767-9B22-D3337A3E9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D84467-543C-4FB1-862C-7F87BA9EB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B7EF52-EC7E-411F-8135-1B8606C71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9BA7A9-9A08-4371-A464-D2FC5F32A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7749CBF-2699-46AD-B68F-14269A6A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7ABC41-1818-46F8-972C-6CABF855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89CB29-59AF-42EC-B46E-DDC602E4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17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A5512-AE0B-4249-8D83-090AD333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989C1A-16AC-4109-BA3B-371761F6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FC8F3B-E4FD-4919-8FEE-E955BEDD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EABDA0-AE32-4B17-8C3F-619E85A5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04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0DC365-5237-40D3-BB2E-12585DCA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6350D7-41FF-4920-9B39-716FD5A7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69111D-D213-4552-8CC5-0DDCE018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99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42B48-CC11-4BFE-9734-37ED86719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90980C-252F-4CDC-8A72-D073EA0D4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991C22-39FA-4C08-B983-9742D1E79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FF2CD0-C43E-4D0D-94FA-A830C7A4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C830F4-A551-496E-87B8-FF4E804B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FE21A5-B616-493A-9EC0-E13A84D0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59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44DFB-AFEA-4624-A64B-9FA2A7AB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6C5E95-AF75-499A-80F0-0916209C0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A84D72-6160-449D-AEA1-8ABF2C8AB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CB3C35-2765-4EB2-BF80-CCE55E56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4033A2-9EB2-4FDD-8FCF-2A6336B9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8ECD37-2DFD-4FA6-B679-E0FA9619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61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6E8DA-ABC9-4EA6-B415-E1A96AB15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5CCC4F-E070-4D2A-BF44-22BD1CE39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7C7BA0-2ACA-4AFF-85AC-671292D22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051632-6E1D-4B96-AB40-E1006644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6458FD-ABF6-41D8-9AD3-3F2FC6E5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51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021EF6-0BD5-4F2B-8FD7-C218F2979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8354CE-3581-4463-9A3E-7CE21E47B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AC4BFA-F874-450E-B573-6FB73E71E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8047-FD4A-4615-84F3-48CD345A3C7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49DC43-D32E-47E2-9D8F-E32A5010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BAEDF4-ABDC-478B-96D4-FD982F01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59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75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6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26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0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4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60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5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F366-E3D4-429C-9C9D-C989928B7D14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08B3262-76BC-43A6-A655-A15695836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38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6FE9FE-A161-4F1A-8D44-9FF1BF8EB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DD1F96-6F4E-4536-8D7D-12571BFE3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768AA8-2CF2-4E4F-B41C-EBAC2E5D4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8047-FD4A-4615-84F3-48CD345A3C7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7BCCA-7121-40FB-B288-360E808D2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10C32F-EAB9-4A93-B248-01C00BA3F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AAC3-7708-490C-B953-EB5A95F6A41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DA81C2-A0B6-4B10-A368-D688658B161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loma.org.uk/videos/digital-infoday-session-myeloma-from-diagnosis-to-treatment/" TargetMode="External"/><Relationship Id="rId2" Type="http://schemas.openxmlformats.org/officeDocument/2006/relationships/hyperlink" Target="https://academy.myeloma.org.uk/resources/gp-myeloma-diagnostic-tool/" TargetMode="Externa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ekhuft.nhs.uk/patients-and-visitors/services/pathology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huft.nhs.uk/patients-and-visitors/services/patholog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9CFC26-1457-49FA-8359-0CE54540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27" y="2852936"/>
            <a:ext cx="4578895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Study @ Supper </a:t>
            </a:r>
            <a:r>
              <a:rPr lang="en-US" sz="6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with East Kent Training Hub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95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/>
              <a:t>How to request ‘TSH only’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3417243"/>
          </a:xfrm>
        </p:spPr>
        <p:txBody>
          <a:bodyPr/>
          <a:lstStyle/>
          <a:p>
            <a:r>
              <a:rPr lang="en-GB" dirty="0"/>
              <a:t>Test name: TSH (thyroxine monitoring)</a:t>
            </a:r>
          </a:p>
          <a:p>
            <a:r>
              <a:rPr lang="en-GB" dirty="0"/>
              <a:t>“On thyroxine (annually)” test group on DART</a:t>
            </a:r>
          </a:p>
          <a:p>
            <a:endParaRPr lang="en-GB" dirty="0"/>
          </a:p>
          <a:p>
            <a:r>
              <a:rPr lang="en-GB" dirty="0"/>
              <a:t>Only available in adults</a:t>
            </a:r>
          </a:p>
          <a:p>
            <a:r>
              <a:rPr lang="en-GB" dirty="0"/>
              <a:t>Cannot request at same time as TFT</a:t>
            </a:r>
          </a:p>
        </p:txBody>
      </p:sp>
    </p:spTree>
    <p:extLst>
      <p:ext uri="{BB962C8B-B14F-4D97-AF65-F5344CB8AC3E}">
        <p14:creationId xmlns:p14="http://schemas.microsoft.com/office/powerpoint/2010/main" val="5093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728" y="0"/>
            <a:ext cx="7773080" cy="1143000"/>
          </a:xfrm>
        </p:spPr>
        <p:txBody>
          <a:bodyPr>
            <a:normAutofit/>
          </a:bodyPr>
          <a:lstStyle/>
          <a:p>
            <a:r>
              <a:rPr lang="en-GB" sz="4000" b="1" dirty="0"/>
              <a:t>TSH (thyroxine monitoring)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353347"/>
          </a:xfrm>
        </p:spPr>
        <p:txBody>
          <a:bodyPr>
            <a:normAutofit/>
          </a:bodyPr>
          <a:lstStyle/>
          <a:p>
            <a:r>
              <a:rPr lang="en-GB" dirty="0"/>
              <a:t>Interpretive comments provided based on TSH result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All comments assume patient on thyroxine</a:t>
            </a:r>
          </a:p>
          <a:p>
            <a:endParaRPr lang="en-GB" dirty="0"/>
          </a:p>
          <a:p>
            <a:r>
              <a:rPr lang="en-GB" dirty="0"/>
              <a:t>Important that test is therefore only used for patients treated with thyroxine for primary hypothyroidism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8467"/>
          <a:stretch/>
        </p:blipFill>
        <p:spPr>
          <a:xfrm>
            <a:off x="70992" y="2492896"/>
            <a:ext cx="9073008" cy="15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143000"/>
          </a:xfrm>
        </p:spPr>
        <p:txBody>
          <a:bodyPr>
            <a:normAutofit/>
          </a:bodyPr>
          <a:lstStyle/>
          <a:p>
            <a:r>
              <a:rPr lang="en-GB" sz="4000" b="1" dirty="0"/>
              <a:t>Thyroid function test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896544"/>
          </a:xfrm>
        </p:spPr>
        <p:txBody>
          <a:bodyPr>
            <a:normAutofit/>
          </a:bodyPr>
          <a:lstStyle/>
          <a:p>
            <a:r>
              <a:rPr lang="en-GB" dirty="0"/>
              <a:t>The TFT profile (FT4 and TSH) remains available and should be used to assess thyroid function in patients:</a:t>
            </a:r>
          </a:p>
          <a:p>
            <a:endParaRPr lang="en-GB" dirty="0"/>
          </a:p>
          <a:p>
            <a:r>
              <a:rPr lang="en-GB" dirty="0" err="1"/>
              <a:t>i</a:t>
            </a:r>
            <a:r>
              <a:rPr lang="en-GB" dirty="0"/>
              <a:t>) not known to have thyroid disease </a:t>
            </a:r>
          </a:p>
          <a:p>
            <a:endParaRPr lang="en-GB" dirty="0"/>
          </a:p>
          <a:p>
            <a:r>
              <a:rPr lang="en-GB" dirty="0"/>
              <a:t>ii) with thyroid disease where the diagnosis is NOT primary hypothyroidism </a:t>
            </a:r>
          </a:p>
          <a:p>
            <a:endParaRPr lang="en-GB" dirty="0"/>
          </a:p>
          <a:p>
            <a:r>
              <a:rPr lang="en-GB" dirty="0"/>
              <a:t>iii) in patients on T4 with normalised TSH but continued symptoms</a:t>
            </a:r>
          </a:p>
          <a:p>
            <a:endParaRPr lang="en-GB" dirty="0"/>
          </a:p>
          <a:p>
            <a:r>
              <a:rPr lang="en-GB" dirty="0"/>
              <a:t>iv) Patients treated with T4 for pituitary disease or thyroid cancer </a:t>
            </a:r>
          </a:p>
          <a:p>
            <a:endParaRPr lang="en-GB" dirty="0"/>
          </a:p>
          <a:p>
            <a:r>
              <a:rPr lang="en-GB" dirty="0"/>
              <a:t>v) Anyone under 18 </a:t>
            </a:r>
            <a:r>
              <a:rPr lang="en-GB" dirty="0" err="1"/>
              <a:t>yrs</a:t>
            </a:r>
            <a:r>
              <a:rPr lang="en-GB" dirty="0"/>
              <a:t> old</a:t>
            </a:r>
          </a:p>
        </p:txBody>
      </p:sp>
    </p:spTree>
    <p:extLst>
      <p:ext uri="{BB962C8B-B14F-4D97-AF65-F5344CB8AC3E}">
        <p14:creationId xmlns:p14="http://schemas.microsoft.com/office/powerpoint/2010/main" val="30806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503"/>
            <a:ext cx="71287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/>
              <a:t>Introduction of plasma </a:t>
            </a:r>
            <a:r>
              <a:rPr lang="en-GB" sz="4000" b="1" dirty="0" err="1"/>
              <a:t>metanephrines</a:t>
            </a:r>
            <a:r>
              <a:rPr lang="en-GB" sz="4000" b="1" dirty="0"/>
              <a:t> (</a:t>
            </a:r>
            <a:r>
              <a:rPr lang="en-GB" sz="4000" b="1" dirty="0" err="1"/>
              <a:t>pMETs</a:t>
            </a:r>
            <a:r>
              <a:rPr lang="en-GB" sz="4000" b="1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412776"/>
            <a:ext cx="853891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Indication for screening </a:t>
            </a:r>
            <a:r>
              <a:rPr lang="en-GB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phaeochromocytomas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GB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paragangliomas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(PPGLs)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Classic triad of symptoms: palpitations, headaches,</a:t>
            </a:r>
            <a:r>
              <a:rPr lang="en-GB" strike="sngStrik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diaphoresis (sweating).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Hypertension, in particular paroxysmal hypertension (30%) or orthostatic hypotension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Adrenal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incidentaloma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≥1 cm with clinical features that suggest PPGLs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Asymptomatic patients with an inherited disorder associated with an increased risk of PPGLs such as multiple endocrine neoplasia (MEN) 2A and 2B, Von Hippel-Lindau disease, and neurofibromatosis type 1.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Note: Urinary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homovanillic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acid (HVA) is the recommended test to screen for neuroblastoma in paediatric patients.  </a:t>
            </a:r>
          </a:p>
          <a:p>
            <a:pPr lvl="0" algn="just">
              <a:spcAft>
                <a:spcPts val="0"/>
              </a:spcAft>
            </a:pPr>
            <a:endParaRPr lang="en-GB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503"/>
            <a:ext cx="71287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/>
              <a:t>Introduction of plasma </a:t>
            </a:r>
            <a:r>
              <a:rPr lang="en-GB" sz="4000" b="1" dirty="0" err="1"/>
              <a:t>metanephrines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23528" y="1382346"/>
            <a:ext cx="828091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Previous practice  - 24h urine collection for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catecholamines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7" y="2798734"/>
            <a:ext cx="828091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New testing service – A single blood sample for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pMETs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718500" y="1844824"/>
            <a:ext cx="900100" cy="89154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8600" y="2062372"/>
            <a:ext cx="6516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accuracy significantly improved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3296842"/>
            <a:ext cx="7200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request in DART</a:t>
            </a:r>
          </a:p>
          <a:p>
            <a:pPr lvl="0" algn="just"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search under the test name: </a:t>
            </a:r>
            <a:r>
              <a:rPr lang="en-GB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plasma </a:t>
            </a:r>
            <a:r>
              <a:rPr lang="en-GB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metanephrines</a:t>
            </a:r>
            <a:r>
              <a:rPr lang="en-GB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 algn="just">
              <a:spcAft>
                <a:spcPts val="0"/>
              </a:spcAft>
            </a:pPr>
            <a:endParaRPr lang="en-GB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Sample requirements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Fasting sample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Samples cannot be collected in primary care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Patients must attend phlebotomy outpatients at one of the three acute hospital sites (i.e. at K&amp;CH, QEQMH or WHH) for sample collection. Patients must be seated for a minimum of 10 minutes prior to sample collection.</a:t>
            </a:r>
          </a:p>
          <a:p>
            <a:pPr algn="just">
              <a:lnSpc>
                <a:spcPct val="15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503"/>
            <a:ext cx="71287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/>
              <a:t>Introduction of plasma </a:t>
            </a:r>
            <a:r>
              <a:rPr lang="en-GB" sz="4000" b="1" dirty="0" err="1"/>
              <a:t>metanephrines</a:t>
            </a:r>
            <a:endParaRPr lang="en-GB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251520" y="3110147"/>
            <a:ext cx="814417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Results above reference range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254" y="3524613"/>
            <a:ext cx="755790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Depending on the level of elevation 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Exclude interfering dietary factors such as caffeinated foods and drinks, catecholamine rich foods (e.g. bananas, plums, pineapples, walnuts, tomatoes, avocados, aubergines, alcoholic drinks, vinegar)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Exclude interfering drugs e.g. antidepressants and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antihypertensives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(especially beta-blockers and non-selective alpha-adrenoceptor blockers). 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Refer to Endocrinology for discussion and follow up investigations. This may include measurement of plasma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metanephrines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in a supine position. This can only be requested by secondary care.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254" y="2094964"/>
            <a:ext cx="813690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Results within reference range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556630"/>
            <a:ext cx="7822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Results do not suggest the presence of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phaeochromocytoma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paraganglioma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89526" y="140398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Interpretation of results</a:t>
            </a:r>
          </a:p>
        </p:txBody>
      </p:sp>
    </p:spTree>
    <p:extLst>
      <p:ext uri="{BB962C8B-B14F-4D97-AF65-F5344CB8AC3E}">
        <p14:creationId xmlns:p14="http://schemas.microsoft.com/office/powerpoint/2010/main" val="42837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ACE751-8CA2-44E8-8759-24D5ED941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384" y="941638"/>
            <a:ext cx="7086600" cy="1443584"/>
          </a:xfrm>
        </p:spPr>
        <p:txBody>
          <a:bodyPr/>
          <a:lstStyle/>
          <a:p>
            <a:pPr algn="ctr"/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GP – Myeloma Diagnostic Tool</a:t>
            </a:r>
            <a:endParaRPr lang="en-GB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6D71BE-7D83-4F86-863D-CA55AEC5A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313" y="3041713"/>
            <a:ext cx="7539314" cy="16779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Joanna Sheldon</a:t>
            </a: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Visiting Consultant Immunologist </a:t>
            </a: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Immunology EKHT</a:t>
            </a:r>
          </a:p>
          <a:p>
            <a:pPr algn="ctr">
              <a:buNone/>
            </a:pP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GB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A12D3D-2ED2-4AF8-95E7-6C03A4167AA1}"/>
              </a:ext>
            </a:extLst>
          </p:cNvPr>
          <p:cNvSpPr txBox="1"/>
          <p:nvPr/>
        </p:nvSpPr>
        <p:spPr>
          <a:xfrm>
            <a:off x="1187624" y="4703850"/>
            <a:ext cx="7745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1400" dirty="0"/>
              <a:t>https://academy.myeloma.org.uk/resources/gp-myeloma-diagnostic-tool/</a:t>
            </a:r>
          </a:p>
          <a:p>
            <a:endParaRPr lang="en-GB" sz="1400" dirty="0"/>
          </a:p>
          <a:p>
            <a:r>
              <a:rPr lang="en-GB" sz="1400" dirty="0"/>
              <a:t>https://www.myeloma.org.uk/videos/digital-infoday-session-myeloma-from-diagnosis-to-treatment/</a:t>
            </a:r>
          </a:p>
        </p:txBody>
      </p:sp>
    </p:spTree>
    <p:extLst>
      <p:ext uri="{BB962C8B-B14F-4D97-AF65-F5344CB8AC3E}">
        <p14:creationId xmlns:p14="http://schemas.microsoft.com/office/powerpoint/2010/main" val="15517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C3E354-1A26-4711-B8C8-F374CFEE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158" y="283899"/>
            <a:ext cx="5760335" cy="32401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411DB85-6CD1-4086-83EF-229E7026B20D}"/>
              </a:ext>
            </a:extLst>
          </p:cNvPr>
          <p:cNvSpPr txBox="1">
            <a:spLocks/>
          </p:cNvSpPr>
          <p:nvPr/>
        </p:nvSpPr>
        <p:spPr>
          <a:xfrm>
            <a:off x="147283" y="1435074"/>
            <a:ext cx="2700976" cy="14435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Myeloma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784E30-D669-4C5A-B46F-ACA37E1B2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11" y="3979342"/>
            <a:ext cx="6626926" cy="2658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5AA622-1BCF-4DE6-957D-0B18C194F632}"/>
              </a:ext>
            </a:extLst>
          </p:cNvPr>
          <p:cNvSpPr txBox="1"/>
          <p:nvPr/>
        </p:nvSpPr>
        <p:spPr>
          <a:xfrm>
            <a:off x="834411" y="3680219"/>
            <a:ext cx="6626926" cy="400110"/>
          </a:xfrm>
          <a:prstGeom prst="rect">
            <a:avLst/>
          </a:prstGeom>
          <a:solidFill>
            <a:srgbClr val="FF79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if affects the body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6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xmlns="" id="{F914C01F-7417-4163-ACBA-15D0501E0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81" y="2218877"/>
            <a:ext cx="4345836" cy="325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8FF60CCE-3AB0-4DDF-AAEB-C50041967FEB}"/>
              </a:ext>
            </a:extLst>
          </p:cNvPr>
          <p:cNvSpPr txBox="1">
            <a:spLocks/>
          </p:cNvSpPr>
          <p:nvPr/>
        </p:nvSpPr>
        <p:spPr>
          <a:xfrm>
            <a:off x="35496" y="188640"/>
            <a:ext cx="7542037" cy="14435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have we developed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GP – myeloma diagnostic tool?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76CC9C-5CF9-41FC-90ED-2826B849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629" y="2197349"/>
            <a:ext cx="3284799" cy="32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CC7AC7-3769-403E-AAB8-7592FC7D6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349" y="1853682"/>
            <a:ext cx="4801837" cy="49775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A25111C-9586-49B7-A0DC-DBD068FB5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89" y="269328"/>
            <a:ext cx="5715973" cy="158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Clinical Biochemistry</a:t>
            </a:r>
            <a:br>
              <a:rPr lang="en-GB" b="1" dirty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712968" cy="17526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Dr Sally Stock </a:t>
            </a:r>
          </a:p>
          <a:p>
            <a:r>
              <a:rPr lang="en-GB" sz="2800" dirty="0">
                <a:solidFill>
                  <a:schemeClr val="tx1"/>
                </a:solidFill>
              </a:rPr>
              <a:t>Consultant Clinical Scientist</a:t>
            </a:r>
          </a:p>
          <a:p>
            <a:r>
              <a:rPr lang="en-GB" sz="2800" dirty="0">
                <a:solidFill>
                  <a:schemeClr val="tx1"/>
                </a:solidFill>
              </a:rPr>
              <a:t>Head of Service for Clinical Biochemistry and Immunology</a:t>
            </a:r>
          </a:p>
          <a:p>
            <a:r>
              <a:rPr lang="en-GB" sz="2800" dirty="0">
                <a:solidFill>
                  <a:schemeClr val="tx1"/>
                </a:solidFill>
              </a:rPr>
              <a:t>EKHUFT</a:t>
            </a:r>
          </a:p>
        </p:txBody>
      </p:sp>
      <p:sp>
        <p:nvSpPr>
          <p:cNvPr id="4" name="Rectangle 3"/>
          <p:cNvSpPr/>
          <p:nvPr/>
        </p:nvSpPr>
        <p:spPr>
          <a:xfrm>
            <a:off x="4094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457200" algn="l"/>
              </a:tabLst>
            </a:pPr>
            <a:r>
              <a:rPr lang="en-GB" dirty="0">
                <a:solidFill>
                  <a:srgbClr val="0072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 us on Twitter @</a:t>
            </a:r>
            <a:r>
              <a:rPr lang="en-GB" dirty="0" err="1">
                <a:solidFill>
                  <a:srgbClr val="0072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EKHUFTPathology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F2F20E-78FF-4622-81FC-0202B1C08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8640"/>
            <a:ext cx="5646023" cy="64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CC7AC7-3769-403E-AAB8-7592FC7D6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349" y="1853682"/>
            <a:ext cx="4801837" cy="49775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A25111C-9586-49B7-A0DC-DBD068FB5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89" y="269328"/>
            <a:ext cx="5715973" cy="158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ACE751-8CA2-44E8-8759-24D5ED941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476672"/>
            <a:ext cx="7645758" cy="8443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GP – Myeloma Diagnostic</a:t>
            </a:r>
            <a:b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Tool</a:t>
            </a:r>
            <a:endParaRPr lang="en-GB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6D71BE-7D83-4F86-863D-CA55AEC5A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532" y="1556792"/>
            <a:ext cx="8424936" cy="4587564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by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Haematologists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Immunologists and Myeloma UK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give GPs a simple tool to help: </a:t>
            </a:r>
          </a:p>
          <a:p>
            <a:pPr marL="800100" lvl="1" indent="-342900" algn="l">
              <a:buClr>
                <a:srgbClr val="0072C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patients where testing for myeloma is indicated</a:t>
            </a:r>
          </a:p>
          <a:p>
            <a:pPr marL="800100" lvl="1" indent="-342900" algn="l">
              <a:buClr>
                <a:srgbClr val="0072C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test requesting</a:t>
            </a:r>
          </a:p>
          <a:p>
            <a:pPr marL="800100" lvl="1" indent="-342900" algn="l">
              <a:buClr>
                <a:srgbClr val="0072C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on the interpretation of results</a:t>
            </a:r>
          </a:p>
          <a:p>
            <a:pPr marL="800100" lvl="1" indent="-342900" algn="l">
              <a:buClr>
                <a:srgbClr val="0072C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next steps </a:t>
            </a:r>
          </a:p>
          <a:p>
            <a:pPr marL="342900" indent="-342900" algn="l">
              <a:buClr>
                <a:srgbClr val="0072C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Reduce the diagnostic time patients with myeloma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is available at:</a:t>
            </a:r>
          </a:p>
          <a:p>
            <a:pPr algn="ctr">
              <a:buNone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https://academy.myeloma.org.uk/resources/gp-myeloma-diagnostic-tool/</a:t>
            </a: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https://www.myeloma.org.uk/videos/digital-infoday-session-myeloma-from-diagnosis-to-treatment/</a:t>
            </a: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GB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2325" i="1" dirty="0"/>
              <a:t>16</a:t>
            </a:r>
            <a:r>
              <a:rPr lang="en-GB" sz="2325" i="1" baseline="30000" dirty="0"/>
              <a:t>th</a:t>
            </a:r>
            <a:r>
              <a:rPr lang="en-GB" sz="2325" i="1" dirty="0"/>
              <a:t> December 2020</a:t>
            </a:r>
            <a:r>
              <a:rPr lang="en-GB" sz="3300" dirty="0"/>
              <a:t/>
            </a:r>
            <a:br>
              <a:rPr lang="en-GB" sz="3300" dirty="0"/>
            </a:br>
            <a:r>
              <a:rPr lang="en-GB" sz="3300" b="1" dirty="0"/>
              <a:t>East and North Kent Training Hub</a:t>
            </a:r>
            <a:r>
              <a:rPr lang="en-US" sz="2025" dirty="0"/>
              <a:t/>
            </a:r>
            <a:br>
              <a:rPr lang="en-US" sz="2025" dirty="0"/>
            </a:br>
            <a:r>
              <a:rPr lang="en-US" sz="2025" dirty="0"/>
              <a:t/>
            </a:r>
            <a:br>
              <a:rPr lang="en-US" sz="2025" dirty="0"/>
            </a:br>
            <a:r>
              <a:rPr lang="en-US" sz="2025" dirty="0"/>
              <a:t/>
            </a:r>
            <a:br>
              <a:rPr lang="en-US" sz="2025" dirty="0"/>
            </a:br>
            <a:r>
              <a:rPr lang="en-GB" sz="2100" b="1" dirty="0"/>
              <a:t>COVID-19 Testing, Isolation and Tracing</a:t>
            </a:r>
            <a:endParaRPr lang="en-GB" sz="2025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440285"/>
            <a:ext cx="6763426" cy="844712"/>
          </a:xfrm>
        </p:spPr>
        <p:txBody>
          <a:bodyPr>
            <a:normAutofit/>
          </a:bodyPr>
          <a:lstStyle/>
          <a:p>
            <a:r>
              <a:rPr lang="en-GB" dirty="0"/>
              <a:t>Dr Samuel Moses</a:t>
            </a:r>
          </a:p>
          <a:p>
            <a:r>
              <a:rPr lang="en-GB" b="1" dirty="0"/>
              <a:t>Consultant in Virology and Infection, Honorary Senior Lecturer, University of Kent </a:t>
            </a:r>
            <a:r>
              <a:rPr lang="en-GB" dirty="0"/>
              <a:t> East Kent Hospitals University NHS Foundation Trust </a:t>
            </a:r>
          </a:p>
        </p:txBody>
      </p:sp>
    </p:spTree>
    <p:extLst>
      <p:ext uri="{BB962C8B-B14F-4D97-AF65-F5344CB8AC3E}">
        <p14:creationId xmlns:p14="http://schemas.microsoft.com/office/powerpoint/2010/main" val="2498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Declaration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All views are my own; they do not represent the views of either of my affiliated organisations</a:t>
            </a:r>
          </a:p>
        </p:txBody>
      </p:sp>
    </p:spTree>
    <p:extLst>
      <p:ext uri="{BB962C8B-B14F-4D97-AF65-F5344CB8AC3E}">
        <p14:creationId xmlns:p14="http://schemas.microsoft.com/office/powerpoint/2010/main" val="25413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SARS </a:t>
            </a:r>
            <a:r>
              <a:rPr lang="en-GB" dirty="0" err="1"/>
              <a:t>CoV</a:t>
            </a:r>
            <a:r>
              <a:rPr lang="en-GB" dirty="0"/>
              <a:t> 2 Virology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457450"/>
            <a:ext cx="6686550" cy="31077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err="1"/>
              <a:t>Coronaviridae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The subfamily </a:t>
            </a:r>
            <a:r>
              <a:rPr lang="en-GB" dirty="0" err="1"/>
              <a:t>Orthocoronavirinae</a:t>
            </a:r>
            <a:r>
              <a:rPr lang="en-GB" dirty="0"/>
              <a:t> of the family </a:t>
            </a:r>
            <a:r>
              <a:rPr lang="en-GB" dirty="0" err="1"/>
              <a:t>Coronaviridae</a:t>
            </a:r>
            <a:r>
              <a:rPr lang="en-GB" dirty="0"/>
              <a:t> is further classified into four coronavirus (</a:t>
            </a:r>
            <a:r>
              <a:rPr lang="en-GB" dirty="0" err="1"/>
              <a:t>CoV</a:t>
            </a:r>
            <a:r>
              <a:rPr lang="en-GB" dirty="0"/>
              <a:t>) genera: Alpha-, Beta-, Delta- and </a:t>
            </a:r>
            <a:r>
              <a:rPr lang="en-GB" dirty="0" err="1"/>
              <a:t>Gammacoronavirus</a:t>
            </a:r>
            <a:r>
              <a:rPr lang="en-GB" dirty="0"/>
              <a:t>. </a:t>
            </a:r>
          </a:p>
          <a:p>
            <a:pPr fontAlgn="base"/>
            <a:r>
              <a:rPr lang="en-GB" dirty="0" err="1"/>
              <a:t>Alphacoronavirus</a:t>
            </a:r>
            <a:r>
              <a:rPr lang="en-GB" dirty="0"/>
              <a:t>: NL63, 229E</a:t>
            </a:r>
          </a:p>
          <a:p>
            <a:pPr fontAlgn="base"/>
            <a:endParaRPr lang="en-GB" dirty="0"/>
          </a:p>
          <a:p>
            <a:pPr fontAlgn="base"/>
            <a:r>
              <a:rPr lang="en-GB" dirty="0" err="1"/>
              <a:t>Betacoronavirus</a:t>
            </a:r>
            <a:r>
              <a:rPr lang="en-GB" dirty="0"/>
              <a:t> genus is further separated in five subgenera (</a:t>
            </a:r>
            <a:r>
              <a:rPr lang="en-GB" dirty="0" err="1"/>
              <a:t>Embecovirus</a:t>
            </a:r>
            <a:r>
              <a:rPr lang="en-GB" dirty="0"/>
              <a:t>, </a:t>
            </a:r>
            <a:r>
              <a:rPr lang="en-GB" dirty="0" err="1"/>
              <a:t>Hibecovirus</a:t>
            </a:r>
            <a:r>
              <a:rPr lang="en-GB" dirty="0"/>
              <a:t>, </a:t>
            </a:r>
            <a:r>
              <a:rPr lang="en-GB" dirty="0" err="1"/>
              <a:t>Merbecovirus</a:t>
            </a:r>
            <a:r>
              <a:rPr lang="en-GB" dirty="0"/>
              <a:t>, </a:t>
            </a:r>
            <a:r>
              <a:rPr lang="en-GB" dirty="0" err="1"/>
              <a:t>Nobecovirus</a:t>
            </a:r>
            <a:r>
              <a:rPr lang="en-GB" dirty="0"/>
              <a:t> and </a:t>
            </a:r>
            <a:r>
              <a:rPr lang="en-GB" dirty="0" err="1"/>
              <a:t>Sarbecovirus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  <a:p>
            <a:pPr lvl="1" fontAlgn="base"/>
            <a:r>
              <a:rPr lang="en-GB" dirty="0"/>
              <a:t>Sub-genus </a:t>
            </a:r>
            <a:r>
              <a:rPr lang="en-GB" dirty="0" err="1"/>
              <a:t>Embecovirus</a:t>
            </a:r>
            <a:r>
              <a:rPr lang="en-GB" dirty="0"/>
              <a:t> (</a:t>
            </a:r>
            <a:r>
              <a:rPr lang="en-GB" i="1" dirty="0"/>
              <a:t>previous lineage A</a:t>
            </a:r>
            <a:r>
              <a:rPr lang="en-GB" dirty="0"/>
              <a:t>)</a:t>
            </a:r>
          </a:p>
          <a:p>
            <a:pPr lvl="2" fontAlgn="base"/>
            <a:r>
              <a:rPr lang="en-GB" dirty="0"/>
              <a:t>species includes </a:t>
            </a:r>
            <a:r>
              <a:rPr lang="en-GB" b="1" dirty="0"/>
              <a:t>HKU1</a:t>
            </a:r>
            <a:r>
              <a:rPr lang="en-GB" dirty="0"/>
              <a:t>, </a:t>
            </a:r>
            <a:r>
              <a:rPr lang="en-GB" dirty="0" err="1"/>
              <a:t>betacoronavirus</a:t>
            </a:r>
            <a:r>
              <a:rPr lang="en-GB" dirty="0"/>
              <a:t> 1 that has sub-species </a:t>
            </a:r>
            <a:r>
              <a:rPr lang="en-GB" b="1" dirty="0"/>
              <a:t>OC43</a:t>
            </a:r>
            <a:endParaRPr lang="en-GB" dirty="0"/>
          </a:p>
          <a:p>
            <a:pPr lvl="1" fontAlgn="base"/>
            <a:r>
              <a:rPr lang="en-GB" dirty="0"/>
              <a:t>Sub-genus </a:t>
            </a:r>
            <a:r>
              <a:rPr lang="en-GB" dirty="0" err="1"/>
              <a:t>Sarbecovirus</a:t>
            </a:r>
            <a:r>
              <a:rPr lang="en-GB" dirty="0"/>
              <a:t> (</a:t>
            </a:r>
            <a:r>
              <a:rPr lang="en-GB" i="1" dirty="0"/>
              <a:t>previous lineage B</a:t>
            </a:r>
            <a:r>
              <a:rPr lang="en-GB" dirty="0"/>
              <a:t>)</a:t>
            </a:r>
          </a:p>
          <a:p>
            <a:pPr lvl="2" fontAlgn="base"/>
            <a:r>
              <a:rPr lang="en-GB" dirty="0"/>
              <a:t>species includes </a:t>
            </a:r>
            <a:r>
              <a:rPr lang="en-GB" b="1" dirty="0"/>
              <a:t>SARS-1, SARS-2</a:t>
            </a:r>
            <a:endParaRPr lang="en-GB" dirty="0"/>
          </a:p>
          <a:p>
            <a:pPr lvl="1" fontAlgn="base"/>
            <a:r>
              <a:rPr lang="en-GB" dirty="0"/>
              <a:t>Sub-genus </a:t>
            </a:r>
            <a:r>
              <a:rPr lang="en-GB" dirty="0" err="1"/>
              <a:t>Merbecovirus</a:t>
            </a:r>
            <a:r>
              <a:rPr lang="en-GB" dirty="0"/>
              <a:t> (</a:t>
            </a:r>
            <a:r>
              <a:rPr lang="en-GB" i="1" dirty="0"/>
              <a:t>previous lineage C</a:t>
            </a:r>
            <a:r>
              <a:rPr lang="en-GB" dirty="0"/>
              <a:t>) </a:t>
            </a:r>
          </a:p>
          <a:p>
            <a:pPr lvl="2" fontAlgn="base"/>
            <a:r>
              <a:rPr lang="en-GB" dirty="0"/>
              <a:t>species includes MERS</a:t>
            </a:r>
          </a:p>
          <a:p>
            <a:pPr lvl="1" fontAlgn="base"/>
            <a:r>
              <a:rPr lang="en-GB" dirty="0"/>
              <a:t>Sub-genus </a:t>
            </a:r>
            <a:r>
              <a:rPr lang="en-GB" dirty="0" err="1"/>
              <a:t>Nobecovirus</a:t>
            </a:r>
            <a:r>
              <a:rPr lang="en-GB" dirty="0"/>
              <a:t> (</a:t>
            </a:r>
            <a:r>
              <a:rPr lang="en-GB" i="1" dirty="0"/>
              <a:t>previous lineage D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  <a:p>
            <a:pPr lvl="1" fontAlgn="base"/>
            <a:r>
              <a:rPr lang="en-GB" dirty="0"/>
              <a:t>Sub-genus </a:t>
            </a:r>
            <a:r>
              <a:rPr lang="en-GB" dirty="0" err="1"/>
              <a:t>Hibecovirus</a:t>
            </a:r>
            <a:r>
              <a:rPr lang="en-GB" dirty="0"/>
              <a:t> (</a:t>
            </a:r>
            <a:r>
              <a:rPr lang="en-GB" i="1" dirty="0"/>
              <a:t>additional 5th genera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6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SARS </a:t>
            </a:r>
            <a:r>
              <a:rPr lang="en-GB" dirty="0" err="1"/>
              <a:t>CoV</a:t>
            </a:r>
            <a:r>
              <a:rPr lang="en-GB" dirty="0"/>
              <a:t> 2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457450"/>
            <a:ext cx="3723664" cy="283321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single stranded positive sense RNA virus</a:t>
            </a:r>
          </a:p>
          <a:p>
            <a:r>
              <a:rPr lang="en-GB" dirty="0"/>
              <a:t>Outer envelope:</a:t>
            </a:r>
          </a:p>
          <a:p>
            <a:pPr lvl="1"/>
            <a:r>
              <a:rPr lang="en-GB" dirty="0"/>
              <a:t>Spike protein</a:t>
            </a:r>
          </a:p>
          <a:p>
            <a:pPr lvl="2"/>
            <a:r>
              <a:rPr lang="en-GB" dirty="0"/>
              <a:t>Trimeric protein with receptor binding domain (RBD); S1 contains RBD for ACE-2 </a:t>
            </a:r>
          </a:p>
          <a:p>
            <a:pPr lvl="2"/>
            <a:r>
              <a:rPr lang="en-GB" dirty="0"/>
              <a:t>S1/S2 cleavage by host </a:t>
            </a:r>
            <a:r>
              <a:rPr lang="en-GB" dirty="0" err="1"/>
              <a:t>furin</a:t>
            </a:r>
            <a:r>
              <a:rPr lang="en-GB" dirty="0"/>
              <a:t> protease </a:t>
            </a:r>
          </a:p>
          <a:p>
            <a:pPr lvl="2"/>
            <a:r>
              <a:rPr lang="en-GB" dirty="0"/>
              <a:t>S1: virus attachment; S2: membrane fusion</a:t>
            </a:r>
          </a:p>
          <a:p>
            <a:pPr lvl="1"/>
            <a:r>
              <a:rPr lang="en-GB" dirty="0"/>
              <a:t>Envelope protein</a:t>
            </a:r>
          </a:p>
          <a:p>
            <a:pPr lvl="1"/>
            <a:r>
              <a:rPr lang="en-GB" dirty="0"/>
              <a:t>Membrane protein</a:t>
            </a:r>
          </a:p>
          <a:p>
            <a:r>
              <a:rPr lang="en-GB" dirty="0"/>
              <a:t>Inner core:</a:t>
            </a:r>
          </a:p>
          <a:p>
            <a:pPr lvl="1"/>
            <a:r>
              <a:rPr lang="en-GB" dirty="0"/>
              <a:t>Nucleocapsid (nucleoprotein)</a:t>
            </a:r>
          </a:p>
          <a:p>
            <a:pPr lvl="1"/>
            <a:r>
              <a:rPr lang="en-GB" dirty="0"/>
              <a:t>25 other non-structural / accessory proteins</a:t>
            </a:r>
          </a:p>
          <a:p>
            <a:pPr lvl="1"/>
            <a:r>
              <a:rPr lang="en-GB" dirty="0" err="1"/>
              <a:t>ssRNA</a:t>
            </a:r>
            <a:r>
              <a:rPr lang="en-GB" dirty="0"/>
              <a:t> genome</a:t>
            </a:r>
          </a:p>
          <a:p>
            <a:pPr lvl="1"/>
            <a:endParaRPr lang="en-GB" dirty="0"/>
          </a:p>
          <a:p>
            <a:pPr lvl="2"/>
            <a:endParaRPr lang="en-GB" dirty="0"/>
          </a:p>
        </p:txBody>
      </p:sp>
      <p:pic>
        <p:nvPicPr>
          <p:cNvPr id="4" name="Picture 2" descr="Figure, SARS- CoV 2 Structure. Contributed by Rohan Bir Singh, M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54" y="2457450"/>
            <a:ext cx="3043205" cy="263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Virus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Usual methods:</a:t>
            </a:r>
          </a:p>
          <a:p>
            <a:pPr lvl="1"/>
            <a:r>
              <a:rPr lang="en-GB" dirty="0"/>
              <a:t>Particle / component detection</a:t>
            </a:r>
          </a:p>
          <a:p>
            <a:pPr lvl="2"/>
            <a:r>
              <a:rPr lang="en-GB" dirty="0"/>
              <a:t>Nucleic acid (RNA)</a:t>
            </a:r>
          </a:p>
          <a:p>
            <a:pPr lvl="3"/>
            <a:r>
              <a:rPr lang="en-GB" dirty="0"/>
              <a:t>Current widely used: PCR, LAMP, TMA; all of which test for presence of RNA</a:t>
            </a:r>
          </a:p>
          <a:p>
            <a:pPr lvl="2"/>
            <a:r>
              <a:rPr lang="en-GB" dirty="0"/>
              <a:t>Antigen</a:t>
            </a:r>
          </a:p>
          <a:p>
            <a:pPr lvl="3"/>
            <a:r>
              <a:rPr lang="en-GB" dirty="0"/>
              <a:t>Still in development, not yet widely used in clinical or public health environments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Culture</a:t>
            </a:r>
          </a:p>
          <a:p>
            <a:pPr lvl="2"/>
            <a:r>
              <a:rPr lang="en-GB" dirty="0"/>
              <a:t>CL3 facilities needed</a:t>
            </a:r>
          </a:p>
          <a:p>
            <a:pPr lvl="2"/>
            <a:r>
              <a:rPr lang="en-GB" dirty="0"/>
              <a:t>Less sensitive than RNA or possibly even antigen</a:t>
            </a:r>
          </a:p>
        </p:txBody>
      </p:sp>
    </p:spTree>
    <p:extLst>
      <p:ext uri="{BB962C8B-B14F-4D97-AF65-F5344CB8AC3E}">
        <p14:creationId xmlns:p14="http://schemas.microsoft.com/office/powerpoint/2010/main" val="36851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RNA that we look for?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92" y="2286000"/>
            <a:ext cx="5957454" cy="1598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4692" y="4496315"/>
            <a:ext cx="6624719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9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Figure 1: Genome organisation of SARS-CoV-2 (adapted from</a:t>
            </a:r>
            <a:r>
              <a:rPr lang="en-GB" sz="900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GB" sz="9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Upon viral entry into the cell, non-structural proteins are translated directly from the (+) strand RNA genome, while </a:t>
            </a:r>
            <a:r>
              <a:rPr lang="en-GB" sz="9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subgenomic</a:t>
            </a:r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transcripts (which encode structural viral proteins required for onward transmission) are generated by transcription from (-) strand RNAs produced during viral replication. </a:t>
            </a:r>
          </a:p>
          <a:p>
            <a:pPr defTabSz="685800"/>
            <a:endParaRPr lang="en-GB" sz="9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defTabSz="685800"/>
            <a:r>
              <a:rPr lang="en-GB" sz="750" i="1" dirty="0">
                <a:solidFill>
                  <a:prstClr val="black"/>
                </a:solidFill>
                <a:latin typeface="Century Gothic" panose="020B0502020202020204"/>
              </a:rPr>
              <a:t>1) Kim, D. et al ‘The Architecture of SARS-CoV-2 Transcriptome’ Cell 181(4):914-921 (2020)</a:t>
            </a:r>
          </a:p>
        </p:txBody>
      </p:sp>
    </p:spTree>
    <p:extLst>
      <p:ext uri="{BB962C8B-B14F-4D97-AF65-F5344CB8AC3E}">
        <p14:creationId xmlns:p14="http://schemas.microsoft.com/office/powerpoint/2010/main" val="39301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Antigen vs RNA detection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41910" y="2457450"/>
          <a:ext cx="6686550" cy="234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1495">
                <a:tc>
                  <a:txBody>
                    <a:bodyPr/>
                    <a:lstStyle/>
                    <a:p>
                      <a:r>
                        <a:rPr lang="en-GB" sz="1000" dirty="0"/>
                        <a:t>Body compartment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Antigen (best</a:t>
                      </a:r>
                      <a:r>
                        <a:rPr lang="en-GB" sz="1000" baseline="0" dirty="0"/>
                        <a:t> of either nucleocapsid or spike components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RNA (best of</a:t>
                      </a:r>
                      <a:r>
                        <a:rPr lang="en-GB" sz="1000" baseline="0" dirty="0"/>
                        <a:t> various gene targets: N, E, orf1ab, </a:t>
                      </a:r>
                      <a:r>
                        <a:rPr lang="en-GB" sz="1000" baseline="0" dirty="0" err="1"/>
                        <a:t>RdRp</a:t>
                      </a:r>
                      <a:r>
                        <a:rPr lang="en-GB" sz="1000" baseline="0" dirty="0"/>
                        <a:t>, M)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GB" sz="1000" dirty="0"/>
                        <a:t>Nasopharyngeal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Clinical sensitivity ≈ 80%</a:t>
                      </a:r>
                    </a:p>
                    <a:p>
                      <a:r>
                        <a:rPr lang="en-GB" sz="1000" dirty="0"/>
                        <a:t>Specificity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≈ &gt;95%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Clinical</a:t>
                      </a:r>
                      <a:r>
                        <a:rPr lang="en-GB" sz="1000" baseline="0" dirty="0"/>
                        <a:t> s</a:t>
                      </a:r>
                      <a:r>
                        <a:rPr lang="en-GB" sz="1000" dirty="0"/>
                        <a:t>ensitivity ≈ 90%</a:t>
                      </a:r>
                    </a:p>
                    <a:p>
                      <a:r>
                        <a:rPr lang="en-GB" sz="1000" dirty="0"/>
                        <a:t>Specificity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≈ &gt;95%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GB" sz="1000" dirty="0"/>
                        <a:t>Oral/saliva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Clinical</a:t>
                      </a:r>
                      <a:r>
                        <a:rPr lang="en-GB" sz="1000" baseline="0" dirty="0"/>
                        <a:t> s</a:t>
                      </a:r>
                      <a:r>
                        <a:rPr lang="en-GB" sz="1000" dirty="0"/>
                        <a:t>ensitivity ≈ 90%</a:t>
                      </a:r>
                    </a:p>
                    <a:p>
                      <a:r>
                        <a:rPr lang="en-GB" sz="1000" dirty="0"/>
                        <a:t>Specificity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≈ &gt;95%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Clinical</a:t>
                      </a:r>
                      <a:r>
                        <a:rPr lang="en-GB" sz="1000" baseline="0" dirty="0"/>
                        <a:t> s</a:t>
                      </a:r>
                      <a:r>
                        <a:rPr lang="en-GB" sz="1000" dirty="0"/>
                        <a:t>ensitivity ≈ 90%</a:t>
                      </a:r>
                    </a:p>
                    <a:p>
                      <a:r>
                        <a:rPr lang="en-GB" sz="1000" dirty="0"/>
                        <a:t>Specificity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≈ &gt;95%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GB" sz="1000" dirty="0"/>
                        <a:t>Sputum / lower respiratory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Not suitable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Clinical</a:t>
                      </a:r>
                      <a:r>
                        <a:rPr lang="en-GB" sz="1000" baseline="0" dirty="0"/>
                        <a:t> s</a:t>
                      </a:r>
                      <a:r>
                        <a:rPr lang="en-GB" sz="1000" dirty="0"/>
                        <a:t>ensitivity ≈ 95%</a:t>
                      </a:r>
                    </a:p>
                    <a:p>
                      <a:r>
                        <a:rPr lang="en-GB" sz="1000" dirty="0"/>
                        <a:t>Specificity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≈ &gt;95%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GB" sz="1000" dirty="0"/>
                        <a:t>Serum/Blood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Not relevant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Not</a:t>
                      </a:r>
                      <a:r>
                        <a:rPr lang="en-GB" sz="1000" baseline="0" dirty="0"/>
                        <a:t> relevant; </a:t>
                      </a:r>
                      <a:r>
                        <a:rPr lang="en-GB" sz="1000" baseline="0" dirty="0" err="1"/>
                        <a:t>viraemia</a:t>
                      </a:r>
                      <a:r>
                        <a:rPr lang="en-GB" sz="1000" baseline="0" dirty="0"/>
                        <a:t> transient; no correlation need with severity as severe disease is immune mediated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5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503"/>
            <a:ext cx="7128792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Introduction to the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71756"/>
            <a:ext cx="8640960" cy="4713387"/>
          </a:xfrm>
        </p:spPr>
        <p:txBody>
          <a:bodyPr>
            <a:normAutofit/>
          </a:bodyPr>
          <a:lstStyle/>
          <a:p>
            <a:r>
              <a:rPr lang="en-GB" sz="2000" dirty="0"/>
              <a:t>Clinical Biochemistry has laboratories on the three acute Trust sites in East Kent </a:t>
            </a:r>
          </a:p>
          <a:p>
            <a:r>
              <a:rPr lang="en-GB" sz="2000" dirty="0"/>
              <a:t>All primary care work is processed at the WHH</a:t>
            </a:r>
          </a:p>
          <a:p>
            <a:r>
              <a:rPr lang="en-GB" sz="2000" dirty="0"/>
              <a:t>Our specialist immunology service is located at the WHH</a:t>
            </a:r>
          </a:p>
          <a:p>
            <a:r>
              <a:rPr lang="en-GB" sz="2000" dirty="0"/>
              <a:t>The service is accredited by UKAS to ISO 15189 (laboratory reference 8636). </a:t>
            </a:r>
          </a:p>
          <a:p>
            <a:r>
              <a:rPr lang="en-GB" sz="2000" dirty="0"/>
              <a:t>We process more than 9 million individual biochemistry and immunology tests each year. Analyses are performed using the latest technology by qualified, HCPC registered scientific staff assisted by trained support staff. </a:t>
            </a:r>
          </a:p>
        </p:txBody>
      </p:sp>
      <p:pic>
        <p:nvPicPr>
          <p:cNvPr id="1026" name="Picture 1" descr="Clinical bio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08855"/>
            <a:ext cx="58959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6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Steps: RNA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457450"/>
            <a:ext cx="6686550" cy="3175687"/>
          </a:xfrm>
        </p:spPr>
        <p:txBody>
          <a:bodyPr>
            <a:normAutofit/>
          </a:bodyPr>
          <a:lstStyle/>
          <a:p>
            <a:r>
              <a:rPr lang="en-GB" dirty="0"/>
              <a:t>Symptomatic testing: NHSE/</a:t>
            </a:r>
            <a:r>
              <a:rPr lang="en-GB" dirty="0" err="1"/>
              <a:t>RCPath</a:t>
            </a:r>
            <a:r>
              <a:rPr lang="en-GB" dirty="0"/>
              <a:t> Guidance</a:t>
            </a:r>
          </a:p>
          <a:p>
            <a:pPr lvl="1"/>
            <a:r>
              <a:rPr lang="en-GB" dirty="0"/>
              <a:t>Swab (nose &amp; throat) up to Day 5 of symptoms</a:t>
            </a:r>
          </a:p>
          <a:p>
            <a:pPr lvl="2"/>
            <a:r>
              <a:rPr lang="en-GB" dirty="0"/>
              <a:t>Positive → Isolate as per PHE/NHSE guidance</a:t>
            </a:r>
          </a:p>
          <a:p>
            <a:pPr lvl="2"/>
            <a:r>
              <a:rPr lang="en-GB" dirty="0"/>
              <a:t>Negative → repeat test if needed</a:t>
            </a:r>
          </a:p>
          <a:p>
            <a:pPr marL="685800" lvl="2" indent="0">
              <a:buNone/>
            </a:pPr>
            <a:r>
              <a:rPr lang="en-GB" dirty="0"/>
              <a:t>	            → other viruses or infection targets as per clinical condition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Evolving knowledge</a:t>
            </a:r>
          </a:p>
          <a:p>
            <a:pPr lvl="2"/>
            <a:r>
              <a:rPr lang="en-GB" dirty="0"/>
              <a:t>How long is a person infective if shedding RNA for a long time</a:t>
            </a:r>
          </a:p>
          <a:p>
            <a:pPr lvl="3"/>
            <a:r>
              <a:rPr lang="en-GB" dirty="0"/>
              <a:t>Infectivity period: 10 days in community; 14 days in hospitalised (higher risk)</a:t>
            </a:r>
          </a:p>
          <a:p>
            <a:pPr lvl="3"/>
            <a:r>
              <a:rPr lang="en-GB" dirty="0"/>
              <a:t>Until 90 days detected RNA is considered as part of previous episode (remnant, non-infectious)</a:t>
            </a:r>
          </a:p>
          <a:p>
            <a:pPr lvl="2"/>
            <a:r>
              <a:rPr lang="en-GB" dirty="0"/>
              <a:t>How much is missed if we do not cover for asymptomatic transmission</a:t>
            </a:r>
          </a:p>
          <a:p>
            <a:pPr lvl="3"/>
            <a:r>
              <a:rPr lang="en-GB" dirty="0"/>
              <a:t>20 – 30% still potentially asymptomatic;  ≈ 10% pre-symptomatic transmission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1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asymptomatic </a:t>
            </a:r>
            <a:r>
              <a:rPr lang="en-GB"/>
              <a:t>RNA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NHSE asymptomatic RNA testing pilots:</a:t>
            </a:r>
          </a:p>
          <a:p>
            <a:pPr lvl="1"/>
            <a:r>
              <a:rPr lang="en-GB" dirty="0"/>
              <a:t>11 Acute NHS Trusts pilot in April Care Home pilots</a:t>
            </a:r>
          </a:p>
          <a:p>
            <a:pPr lvl="1"/>
            <a:endParaRPr lang="en-GB" dirty="0"/>
          </a:p>
          <a:p>
            <a:r>
              <a:rPr lang="en-GB" dirty="0"/>
              <a:t>Asymptomatic pilot data:</a:t>
            </a:r>
          </a:p>
          <a:p>
            <a:pPr lvl="1"/>
            <a:r>
              <a:rPr lang="en-GB" dirty="0"/>
              <a:t>34/36 positives in 1 centre were in non-COVID ward area </a:t>
            </a:r>
          </a:p>
          <a:p>
            <a:pPr lvl="2"/>
            <a:r>
              <a:rPr lang="en-GB" dirty="0"/>
              <a:t>Potential impact from reduced control measures such as social distancing/hand hygiene</a:t>
            </a:r>
          </a:p>
          <a:p>
            <a:pPr lvl="2"/>
            <a:r>
              <a:rPr lang="en-GB" dirty="0"/>
              <a:t>25% of them developed symptoms 4 days later, and another 25%; 7 days later</a:t>
            </a:r>
          </a:p>
        </p:txBody>
      </p:sp>
    </p:spTree>
    <p:extLst>
      <p:ext uri="{BB962C8B-B14F-4D97-AF65-F5344CB8AC3E}">
        <p14:creationId xmlns:p14="http://schemas.microsoft.com/office/powerpoint/2010/main" val="20932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Next Steps: RNA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457450"/>
            <a:ext cx="6686550" cy="312008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Expanding RNA testing to asymptomatic</a:t>
            </a:r>
          </a:p>
          <a:p>
            <a:pPr lvl="1"/>
            <a:r>
              <a:rPr lang="en-GB" dirty="0"/>
              <a:t>Potential tiered approach</a:t>
            </a:r>
          </a:p>
          <a:p>
            <a:pPr lvl="2"/>
            <a:r>
              <a:rPr lang="en-GB" dirty="0"/>
              <a:t>exposure category risk stratified</a:t>
            </a:r>
          </a:p>
          <a:p>
            <a:pPr lvl="3"/>
            <a:r>
              <a:rPr lang="en-GB" dirty="0"/>
              <a:t>By healthcare environment i.e. acute admission, ITU etc.</a:t>
            </a:r>
          </a:p>
          <a:p>
            <a:pPr lvl="2"/>
            <a:r>
              <a:rPr lang="en-GB" dirty="0"/>
              <a:t>?focus on pre-status IgG negative individuals, vulnerable individuals</a:t>
            </a:r>
          </a:p>
          <a:p>
            <a:pPr lvl="2"/>
            <a:r>
              <a:rPr lang="en-GB" dirty="0"/>
              <a:t>?no need or reduced need in IgG positive, immunocompetent individuals</a:t>
            </a:r>
          </a:p>
          <a:p>
            <a:pPr lvl="2"/>
            <a:r>
              <a:rPr lang="en-GB" dirty="0"/>
              <a:t>What about reinfections and </a:t>
            </a:r>
            <a:r>
              <a:rPr lang="en-GB" dirty="0" err="1"/>
              <a:t>recrudescences</a:t>
            </a:r>
            <a:r>
              <a:rPr lang="en-GB" dirty="0"/>
              <a:t>?</a:t>
            </a:r>
          </a:p>
          <a:p>
            <a:pPr lvl="3"/>
            <a:r>
              <a:rPr lang="en-GB" dirty="0"/>
              <a:t>Current 90 day moratorium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What is the frequency of testing?</a:t>
            </a:r>
          </a:p>
          <a:p>
            <a:pPr lvl="2"/>
            <a:r>
              <a:rPr lang="en-GB" dirty="0"/>
              <a:t>Inpatients: Currently it is day of admission, day 3, day 5-7</a:t>
            </a:r>
          </a:p>
          <a:p>
            <a:pPr lvl="2"/>
            <a:r>
              <a:rPr lang="en-GB" dirty="0"/>
              <a:t>Healthcare workers: twice a week Lateral Flow Device antigen testing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7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Immune response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Cell mediated (T-cell) immunity response</a:t>
            </a:r>
          </a:p>
          <a:p>
            <a:endParaRPr lang="en-GB" dirty="0"/>
          </a:p>
          <a:p>
            <a:r>
              <a:rPr lang="en-GB" dirty="0"/>
              <a:t>Humoral antibody response</a:t>
            </a:r>
          </a:p>
          <a:p>
            <a:pPr lvl="1"/>
            <a:r>
              <a:rPr lang="en-GB" dirty="0"/>
              <a:t>Serum compartment</a:t>
            </a:r>
          </a:p>
          <a:p>
            <a:pPr lvl="1"/>
            <a:r>
              <a:rPr lang="en-GB" dirty="0"/>
              <a:t>Mucosal (saliva/oral)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8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Steps: Antibody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457450"/>
            <a:ext cx="3420923" cy="2833217"/>
          </a:xfrm>
        </p:spPr>
        <p:txBody>
          <a:bodyPr/>
          <a:lstStyle/>
          <a:p>
            <a:r>
              <a:rPr lang="en-GB" dirty="0"/>
              <a:t>IgG assays rolled out to all NHS Trusts</a:t>
            </a:r>
          </a:p>
          <a:p>
            <a:r>
              <a:rPr lang="en-GB" dirty="0"/>
              <a:t>IgG assays targeting Nucleocapsid, Spike proteins</a:t>
            </a:r>
          </a:p>
          <a:p>
            <a:endParaRPr lang="en-GB" dirty="0"/>
          </a:p>
          <a:p>
            <a:r>
              <a:rPr lang="en-GB" dirty="0"/>
              <a:t>Currently for testing all patients on admission and staff catch up with consent</a:t>
            </a:r>
          </a:p>
          <a:p>
            <a:r>
              <a:rPr lang="en-GB" dirty="0"/>
              <a:t>Information gathering tool as of now</a:t>
            </a:r>
          </a:p>
        </p:txBody>
      </p:sp>
      <p:pic>
        <p:nvPicPr>
          <p:cNvPr id="1026" name="Picture 2" descr="Figure, SARS- CoV 2 Structure. Contributed by Rohan Bir Singh, M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54" y="2457450"/>
            <a:ext cx="3043205" cy="263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Antibody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 classes of antibodies:</a:t>
            </a:r>
          </a:p>
          <a:p>
            <a:pPr lvl="1"/>
            <a:r>
              <a:rPr lang="en-GB" dirty="0"/>
              <a:t>IgM (acute phase reactant: by day 7)</a:t>
            </a:r>
          </a:p>
          <a:p>
            <a:pPr lvl="1"/>
            <a:r>
              <a:rPr lang="en-GB" dirty="0"/>
              <a:t>IgG (later evolving as mark of exposure: by day 14)</a:t>
            </a:r>
          </a:p>
          <a:p>
            <a:pPr lvl="1"/>
            <a:r>
              <a:rPr lang="en-GB" dirty="0"/>
              <a:t>IgA (secretory Ig: more correlated with severity of illness)</a:t>
            </a:r>
          </a:p>
          <a:p>
            <a:pPr lvl="1"/>
            <a:endParaRPr lang="en-GB" dirty="0"/>
          </a:p>
          <a:p>
            <a:r>
              <a:rPr lang="en-GB" dirty="0"/>
              <a:t>Antigens targeted:</a:t>
            </a:r>
          </a:p>
          <a:p>
            <a:pPr lvl="1"/>
            <a:r>
              <a:rPr lang="en-GB" dirty="0"/>
              <a:t>Nucleocapsid (nucleoprotein)</a:t>
            </a:r>
          </a:p>
          <a:p>
            <a:pPr lvl="1"/>
            <a:r>
              <a:rPr lang="en-GB" dirty="0"/>
              <a:t>Spike</a:t>
            </a:r>
          </a:p>
          <a:p>
            <a:pPr lvl="2"/>
            <a:r>
              <a:rPr lang="en-GB" dirty="0"/>
              <a:t>Combination of S1, S2, specific RBD protein sequences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8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understood: Antibody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457450"/>
            <a:ext cx="6686550" cy="327454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Current NHSE rollout IgG assay performance: </a:t>
            </a:r>
          </a:p>
          <a:p>
            <a:pPr lvl="1"/>
            <a:r>
              <a:rPr lang="en-GB" dirty="0"/>
              <a:t>Adequate sensitivity, specificity parameters in initial evaluation</a:t>
            </a:r>
          </a:p>
          <a:p>
            <a:pPr lvl="1"/>
            <a:endParaRPr lang="en-GB" dirty="0"/>
          </a:p>
          <a:p>
            <a:r>
              <a:rPr lang="en-GB" dirty="0"/>
              <a:t>Need to understand the clinical and epidemiological relevance of IgG</a:t>
            </a:r>
          </a:p>
          <a:p>
            <a:pPr lvl="1"/>
            <a:r>
              <a:rPr lang="en-GB" dirty="0"/>
              <a:t>Is it neutralising antibody?</a:t>
            </a:r>
          </a:p>
          <a:p>
            <a:pPr lvl="2"/>
            <a:r>
              <a:rPr lang="en-GB" dirty="0"/>
              <a:t>Is Spike protein antibody more relevant than nucleocapsid?</a:t>
            </a:r>
          </a:p>
          <a:p>
            <a:pPr lvl="2"/>
            <a:r>
              <a:rPr lang="en-GB" dirty="0"/>
              <a:t>Or do we need evidence of both?</a:t>
            </a:r>
          </a:p>
          <a:p>
            <a:pPr lvl="2"/>
            <a:r>
              <a:rPr lang="en-GB" dirty="0"/>
              <a:t>Or is there another antibody target to be looked at?</a:t>
            </a:r>
          </a:p>
          <a:p>
            <a:pPr lvl="1"/>
            <a:r>
              <a:rPr lang="en-GB" dirty="0"/>
              <a:t>Does it offer protection against infection?</a:t>
            </a:r>
          </a:p>
          <a:p>
            <a:pPr lvl="2"/>
            <a:r>
              <a:rPr lang="en-GB" dirty="0"/>
              <a:t>Is evidence of estimated protection from severe disease alone adequate?</a:t>
            </a:r>
          </a:p>
          <a:p>
            <a:pPr lvl="2"/>
            <a:r>
              <a:rPr lang="en-GB" dirty="0"/>
              <a:t>How long does the protection last?</a:t>
            </a:r>
          </a:p>
          <a:p>
            <a:pPr lvl="3"/>
            <a:r>
              <a:rPr lang="en-GB" dirty="0"/>
              <a:t>REACT Trial: 120 days</a:t>
            </a:r>
          </a:p>
        </p:txBody>
      </p:sp>
    </p:spTree>
    <p:extLst>
      <p:ext uri="{BB962C8B-B14F-4D97-AF65-F5344CB8AC3E}">
        <p14:creationId xmlns:p14="http://schemas.microsoft.com/office/powerpoint/2010/main" val="32694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386746" y="1143481"/>
            <a:ext cx="6370509" cy="3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defTabSz="685800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sz="1089" b="1" dirty="0">
                <a:latin typeface="Arial" panose="020B0604020202020204" pitchFamily="34" charset="0"/>
              </a:rPr>
              <a:t>Serum: Cross-sectional analysis of IgG , IgA responses to the spike, RBD antigens</a:t>
            </a:r>
          </a:p>
          <a:p>
            <a:pPr algn="ctr" defTabSz="685800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sz="1089" b="1" dirty="0">
                <a:latin typeface="Arial" panose="020B0604020202020204" pitchFamily="34" charset="0"/>
              </a:rPr>
              <a:t>Acute &lt;21 days; convalescent &gt;21 days post symptom onset (PSO)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08" y="5562225"/>
            <a:ext cx="1327459" cy="27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54" y="1591728"/>
            <a:ext cx="3953215" cy="367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97554" y="5336481"/>
            <a:ext cx="2938988" cy="1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685800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</a:tabLst>
            </a:pPr>
            <a:r>
              <a:rPr lang="en-GB" altLang="en-US" sz="817" b="1">
                <a:latin typeface="Arial" panose="020B0604020202020204" pitchFamily="34" charset="0"/>
              </a:rPr>
              <a:t>Baweleta Isho et al. Sci. Immunol. 2020;5:eabe5511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16088" y="5682118"/>
            <a:ext cx="3698309" cy="26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marL="64294" indent="-64294" defTabSz="685800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</a:tabLst>
            </a:pPr>
            <a:r>
              <a:rPr lang="en-GB" altLang="en-US" sz="680">
                <a:latin typeface="Arial" panose="020B0604020202020204" pitchFamily="34" charset="0"/>
              </a:rPr>
              <a:t>Copyright © 2020, American Association for the Advancement of Science</a:t>
            </a:r>
          </a:p>
        </p:txBody>
      </p:sp>
    </p:spTree>
    <p:extLst>
      <p:ext uri="{BB962C8B-B14F-4D97-AF65-F5344CB8AC3E}">
        <p14:creationId xmlns:p14="http://schemas.microsoft.com/office/powerpoint/2010/main" val="3492305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386746" y="1143481"/>
            <a:ext cx="6370509" cy="3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defTabSz="685800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sz="1089" b="1" dirty="0">
                <a:latin typeface="Arial" panose="020B0604020202020204" pitchFamily="34" charset="0"/>
              </a:rPr>
              <a:t>Serum: A longitudinal analysis of IgG and IgA responses to the spike, RBD antigens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08" y="5562225"/>
            <a:ext cx="1327459" cy="27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23" y="1591728"/>
            <a:ext cx="3764195" cy="367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91523" y="5336481"/>
            <a:ext cx="2938989" cy="1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685800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</a:tabLst>
            </a:pPr>
            <a:r>
              <a:rPr lang="en-GB" altLang="en-US" sz="817" b="1">
                <a:latin typeface="Arial" panose="020B0604020202020204" pitchFamily="34" charset="0"/>
              </a:rPr>
              <a:t>Baweleta Isho et al. Sci. Immunol. 2020;5:eabe5511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16088" y="5682118"/>
            <a:ext cx="3698309" cy="26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marL="64294" indent="-64294" defTabSz="685800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</a:tabLst>
            </a:pPr>
            <a:r>
              <a:rPr lang="en-GB" altLang="en-US" sz="680">
                <a:latin typeface="Arial" panose="020B0604020202020204" pitchFamily="34" charset="0"/>
              </a:rPr>
              <a:t>Copyright © 2020, American Association for the Advancement of Science</a:t>
            </a:r>
          </a:p>
        </p:txBody>
      </p:sp>
    </p:spTree>
    <p:extLst>
      <p:ext uri="{BB962C8B-B14F-4D97-AF65-F5344CB8AC3E}">
        <p14:creationId xmlns:p14="http://schemas.microsoft.com/office/powerpoint/2010/main" val="3524706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386746" y="1143481"/>
            <a:ext cx="6370509" cy="3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defTabSz="685800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sz="1089" b="1" dirty="0">
                <a:latin typeface="Arial" panose="020B0604020202020204" pitchFamily="34" charset="0"/>
              </a:rPr>
              <a:t>Saliva: cross-sectional analysis of antibody responses to the spike, RBD antigens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08" y="5562225"/>
            <a:ext cx="1327459" cy="27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74" y="2041055"/>
            <a:ext cx="5854214" cy="277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45973" y="5336481"/>
            <a:ext cx="2938989" cy="1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685800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</a:tabLst>
            </a:pPr>
            <a:r>
              <a:rPr lang="en-GB" altLang="en-US" sz="817" b="1">
                <a:latin typeface="Arial" panose="020B0604020202020204" pitchFamily="34" charset="0"/>
              </a:rPr>
              <a:t>Baweleta Isho et al. Sci. Immunol. 2020;5:eabe5511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16088" y="5682118"/>
            <a:ext cx="3698309" cy="26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marL="64294" indent="-64294" defTabSz="685800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</a:tabLst>
            </a:pPr>
            <a:r>
              <a:rPr lang="en-GB" altLang="en-US" sz="680">
                <a:latin typeface="Arial" panose="020B0604020202020204" pitchFamily="34" charset="0"/>
              </a:rPr>
              <a:t>Copyright © 2020, American Association for the Advancement of Science</a:t>
            </a:r>
          </a:p>
        </p:txBody>
      </p:sp>
    </p:spTree>
    <p:extLst>
      <p:ext uri="{BB962C8B-B14F-4D97-AF65-F5344CB8AC3E}">
        <p14:creationId xmlns:p14="http://schemas.microsoft.com/office/powerpoint/2010/main" val="3404834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503"/>
            <a:ext cx="71287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/>
              <a:t>Location of useful guidelines and information for users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265524"/>
            <a:ext cx="7992888" cy="44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698" y="5878796"/>
            <a:ext cx="7104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https://www.ekhuft.nhs.uk/patients-and-visitors/services/pathology/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386746" y="1143481"/>
            <a:ext cx="6370509" cy="3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defTabSz="685800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sz="1089" b="1">
                <a:latin typeface="Arial" panose="020B0604020202020204" pitchFamily="34" charset="0"/>
              </a:rPr>
              <a:t>Correlation of IgG, IgA and IgM responses to the spike and RBD antigens in serum and saliva.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08" y="5562225"/>
            <a:ext cx="1327459" cy="27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74" y="1912522"/>
            <a:ext cx="5854214" cy="302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45973" y="5336481"/>
            <a:ext cx="2938989" cy="1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685800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</a:tabLst>
            </a:pPr>
            <a:r>
              <a:rPr lang="en-GB" altLang="en-US" sz="817" b="1">
                <a:latin typeface="Arial" panose="020B0604020202020204" pitchFamily="34" charset="0"/>
              </a:rPr>
              <a:t>Baweleta Isho et al. Sci. Immunol. 2020;5:eabe5511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16088" y="5682118"/>
            <a:ext cx="3698309" cy="26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marL="64294" indent="-64294" defTabSz="685800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</a:tabLst>
            </a:pPr>
            <a:r>
              <a:rPr lang="en-GB" altLang="en-US" sz="680">
                <a:latin typeface="Arial" panose="020B0604020202020204" pitchFamily="34" charset="0"/>
              </a:rPr>
              <a:t>Copyright © 2020, American Association for the Advancement of Science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5974" y="5033834"/>
            <a:ext cx="61882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900" dirty="0">
                <a:solidFill>
                  <a:prstClr val="black"/>
                </a:solidFill>
                <a:latin typeface="Century Gothic" panose="020B0502020202020204"/>
              </a:rPr>
              <a:t>Correlation between serum and saliva stronger for IgG, IgM &gt;IgA for spike as well as RBD</a:t>
            </a:r>
          </a:p>
        </p:txBody>
      </p:sp>
    </p:spTree>
    <p:extLst>
      <p:ext uri="{BB962C8B-B14F-4D97-AF65-F5344CB8AC3E}">
        <p14:creationId xmlns:p14="http://schemas.microsoft.com/office/powerpoint/2010/main" val="592038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457450"/>
            <a:ext cx="6686550" cy="3089189"/>
          </a:xfrm>
        </p:spPr>
        <p:txBody>
          <a:bodyPr>
            <a:normAutofit/>
          </a:bodyPr>
          <a:lstStyle/>
          <a:p>
            <a:r>
              <a:rPr lang="en-GB" dirty="0"/>
              <a:t>Integrated RNA – IgG testing</a:t>
            </a:r>
          </a:p>
          <a:p>
            <a:pPr lvl="1"/>
            <a:r>
              <a:rPr lang="en-GB" dirty="0"/>
              <a:t>Need to understand longevity and functional protection:</a:t>
            </a:r>
          </a:p>
          <a:p>
            <a:pPr lvl="2"/>
            <a:r>
              <a:rPr lang="en-GB" dirty="0"/>
              <a:t>3 monthly repeat testing potentially</a:t>
            </a:r>
          </a:p>
          <a:p>
            <a:pPr lvl="2"/>
            <a:r>
              <a:rPr lang="en-GB" dirty="0"/>
              <a:t>Identify </a:t>
            </a:r>
          </a:p>
          <a:p>
            <a:pPr lvl="3"/>
            <a:r>
              <a:rPr lang="en-GB" b="1" dirty="0"/>
              <a:t>Repeat infections: </a:t>
            </a:r>
            <a:r>
              <a:rPr lang="en-GB" dirty="0"/>
              <a:t>RNA becoming positive again after the loss of initial IgG</a:t>
            </a:r>
          </a:p>
          <a:p>
            <a:pPr lvl="3"/>
            <a:r>
              <a:rPr lang="en-GB" b="1" dirty="0"/>
              <a:t>Recrudescence: </a:t>
            </a:r>
            <a:r>
              <a:rPr lang="en-GB" dirty="0"/>
              <a:t>RNA becoming positive again with no loss of initial IgG</a:t>
            </a:r>
          </a:p>
          <a:p>
            <a:pPr lvl="3"/>
            <a:r>
              <a:rPr lang="en-GB" b="1" dirty="0"/>
              <a:t>Persistence: </a:t>
            </a:r>
            <a:r>
              <a:rPr lang="en-GB" dirty="0"/>
              <a:t>RNA remaining positive for a long time regardless of any IgG response or not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Is it only serum IgG antibody that is of interest</a:t>
            </a:r>
          </a:p>
          <a:p>
            <a:pPr lvl="2"/>
            <a:r>
              <a:rPr lang="en-GB" dirty="0"/>
              <a:t>Need to assess mucosal saliva antibody response (IgG, IgA)</a:t>
            </a:r>
          </a:p>
          <a:p>
            <a:pPr lvl="2"/>
            <a:r>
              <a:rPr lang="en-GB" dirty="0"/>
              <a:t>See whether mucosal immunity is adequate protection from severe infection even in the absence of serum IgG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7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landscape?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457450"/>
            <a:ext cx="6686550" cy="308918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Approach for 1</a:t>
            </a:r>
            <a:r>
              <a:rPr lang="en-GB" baseline="30000" dirty="0"/>
              <a:t>st</a:t>
            </a:r>
            <a:r>
              <a:rPr lang="en-GB" dirty="0"/>
              <a:t> episode of SARS CoV-2 </a:t>
            </a:r>
          </a:p>
          <a:p>
            <a:pPr lvl="1"/>
            <a:r>
              <a:rPr lang="en-GB" dirty="0"/>
              <a:t>Diagnostic (combinatorial approach)</a:t>
            </a:r>
          </a:p>
          <a:p>
            <a:pPr lvl="2"/>
            <a:r>
              <a:rPr lang="en-GB" dirty="0"/>
              <a:t>RNA (nose &amp; throat or sputum +/- saliva/oral fluid)</a:t>
            </a:r>
          </a:p>
          <a:p>
            <a:pPr lvl="2"/>
            <a:r>
              <a:rPr lang="en-GB" dirty="0"/>
              <a:t>Serology (target spike or RBD)</a:t>
            </a:r>
          </a:p>
          <a:p>
            <a:pPr lvl="3"/>
            <a:r>
              <a:rPr lang="en-GB" dirty="0"/>
              <a:t>IgM, IgA</a:t>
            </a:r>
          </a:p>
          <a:p>
            <a:pPr lvl="4"/>
            <a:r>
              <a:rPr lang="en-GB" dirty="0"/>
              <a:t>Detected could indicate recent SARS </a:t>
            </a:r>
            <a:r>
              <a:rPr lang="en-GB" dirty="0" err="1"/>
              <a:t>CoV</a:t>
            </a:r>
            <a:r>
              <a:rPr lang="en-GB" dirty="0"/>
              <a:t> 2 within last 7 days (IgM), 14 days (IgA)</a:t>
            </a:r>
          </a:p>
          <a:p>
            <a:pPr lvl="3"/>
            <a:r>
              <a:rPr lang="en-GB" dirty="0"/>
              <a:t>IgG</a:t>
            </a:r>
          </a:p>
          <a:p>
            <a:pPr lvl="4"/>
            <a:r>
              <a:rPr lang="en-GB" dirty="0"/>
              <a:t>Detected could either be past exposure up to 3 months for spike/RBD</a:t>
            </a:r>
          </a:p>
          <a:p>
            <a:pPr lvl="4"/>
            <a:r>
              <a:rPr lang="en-GB" dirty="0"/>
              <a:t>Detected in recent infection too with earliest likely from 10-14 days PSO</a:t>
            </a:r>
          </a:p>
          <a:p>
            <a:pPr lvl="3"/>
            <a:endParaRPr lang="en-GB" dirty="0"/>
          </a:p>
          <a:p>
            <a:pPr lvl="1"/>
            <a:r>
              <a:rPr lang="en-GB" dirty="0"/>
              <a:t>Surveillance</a:t>
            </a:r>
          </a:p>
          <a:p>
            <a:pPr lvl="2"/>
            <a:r>
              <a:rPr lang="en-GB" dirty="0"/>
              <a:t>Saliva RNA, saliva antigen testing</a:t>
            </a:r>
          </a:p>
          <a:p>
            <a:pPr lvl="2"/>
            <a:r>
              <a:rPr lang="en-GB" dirty="0"/>
              <a:t>Saliva IgG for population </a:t>
            </a:r>
            <a:r>
              <a:rPr lang="en-GB" dirty="0" err="1"/>
              <a:t>seroprevalence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landscape?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Approach for second and repeat episodes &gt;3 months from previous</a:t>
            </a:r>
          </a:p>
          <a:p>
            <a:pPr lvl="1"/>
            <a:r>
              <a:rPr lang="en-GB" dirty="0"/>
              <a:t>Primarily RNA testing</a:t>
            </a:r>
          </a:p>
          <a:p>
            <a:pPr lvl="1"/>
            <a:r>
              <a:rPr lang="en-GB" dirty="0"/>
              <a:t>Sequencing of repeat RNA positives</a:t>
            </a:r>
          </a:p>
          <a:p>
            <a:pPr lvl="1"/>
            <a:r>
              <a:rPr lang="en-GB" dirty="0"/>
              <a:t>Serology </a:t>
            </a:r>
          </a:p>
          <a:p>
            <a:pPr lvl="2"/>
            <a:r>
              <a:rPr lang="en-GB" dirty="0"/>
              <a:t>May not be that useful in frontline diagnostics</a:t>
            </a:r>
          </a:p>
          <a:p>
            <a:pPr lvl="2"/>
            <a:r>
              <a:rPr lang="en-GB" dirty="0"/>
              <a:t>Potential surveillance, research interest</a:t>
            </a:r>
          </a:p>
        </p:txBody>
      </p:sp>
    </p:spTree>
    <p:extLst>
      <p:ext uri="{BB962C8B-B14F-4D97-AF65-F5344CB8AC3E}">
        <p14:creationId xmlns:p14="http://schemas.microsoft.com/office/powerpoint/2010/main" val="6079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SARS </a:t>
            </a:r>
            <a:r>
              <a:rPr lang="en-GB" dirty="0" err="1"/>
              <a:t>CoV</a:t>
            </a:r>
            <a:r>
              <a:rPr lang="en-GB" dirty="0"/>
              <a:t> 2 era of Infection &amp; Immunity diagnostics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Need to combine pathogen detection and host response detection </a:t>
            </a:r>
          </a:p>
          <a:p>
            <a:endParaRPr lang="en-GB" dirty="0"/>
          </a:p>
          <a:p>
            <a:r>
              <a:rPr lang="en-GB" dirty="0"/>
              <a:t>Single or grouped sample source looking at both Infection &amp; Immunity</a:t>
            </a:r>
          </a:p>
          <a:p>
            <a:endParaRPr lang="en-GB" dirty="0"/>
          </a:p>
          <a:p>
            <a:r>
              <a:rPr lang="en-GB" dirty="0"/>
              <a:t>Infection &amp; Immunity linked at new/evolving Diagnostics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3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503"/>
            <a:ext cx="71287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/>
              <a:t>Location of useful guidelines and information for users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5698" y="5878796"/>
            <a:ext cx="7104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https://www.ekhuft.nhs.uk/patients-and-visitors/services/pathology/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253504"/>
            <a:ext cx="8131255" cy="45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503"/>
            <a:ext cx="7128792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err="1"/>
              <a:t>MicroGuide</a:t>
            </a:r>
            <a:r>
              <a:rPr lang="en-GB" sz="4000" b="1" dirty="0"/>
              <a:t> – pathology app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070" y="1581526"/>
            <a:ext cx="2027509" cy="4167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106" y="1555794"/>
            <a:ext cx="2040028" cy="4193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988" y="1521257"/>
            <a:ext cx="2014050" cy="413999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059832" y="328498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5888360" y="3270069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347864" y="4725144"/>
            <a:ext cx="288032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503"/>
            <a:ext cx="7128792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err="1"/>
              <a:t>MicroGuide</a:t>
            </a:r>
            <a:r>
              <a:rPr lang="en-GB" sz="4000" b="1" dirty="0"/>
              <a:t> – pathology app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292285"/>
            <a:ext cx="2382103" cy="4896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406" y="1292285"/>
            <a:ext cx="241713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503"/>
            <a:ext cx="71287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/>
              <a:t>Introduction of TSH (thyroxine monitoring)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NICE Guideline [NG145] “Thyroid disease: assessment and management” recommends TSH alone should be used to monitor patients with primary hypothyroidism treated with T4</a:t>
            </a:r>
          </a:p>
          <a:p>
            <a:endParaRPr lang="en-GB" dirty="0"/>
          </a:p>
          <a:p>
            <a:r>
              <a:rPr lang="en-GB" dirty="0"/>
              <a:t>TSH only request introduced in May 2020 for monitoring such patients ONLY : </a:t>
            </a:r>
            <a:r>
              <a:rPr lang="en-GB" b="1" dirty="0"/>
              <a:t>TSH (Thyroxine monitoring)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 per NICE guidance:</a:t>
            </a:r>
          </a:p>
          <a:p>
            <a:r>
              <a:rPr lang="en-GB" dirty="0"/>
              <a:t>Suggest assess TSH at 3 month intervals until level stabilised</a:t>
            </a:r>
          </a:p>
          <a:p>
            <a:r>
              <a:rPr lang="en-GB" dirty="0"/>
              <a:t>Once stable, monitor annually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7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284"/>
            <a:ext cx="9144000" cy="856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9035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b="1" dirty="0"/>
              <a:t>GETTING IT RIGHT FIRST TIME </a:t>
            </a:r>
            <a:endParaRPr lang="en-GB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475656" y="3284984"/>
            <a:ext cx="6422264" cy="139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6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2529</Words>
  <Application>Microsoft Office PowerPoint</Application>
  <PresentationFormat>On-screen Show (4:3)</PresentationFormat>
  <Paragraphs>322</Paragraphs>
  <Slides>44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Wisp</vt:lpstr>
      <vt:lpstr>Office Theme</vt:lpstr>
      <vt:lpstr>Study @ Supper with East Kent Training Hub</vt:lpstr>
      <vt:lpstr>Clinical Biochemistry </vt:lpstr>
      <vt:lpstr>Introduction to the service</vt:lpstr>
      <vt:lpstr>Location of useful guidelines and information for users </vt:lpstr>
      <vt:lpstr>Location of useful guidelines and information for users </vt:lpstr>
      <vt:lpstr>MicroGuide – pathology app</vt:lpstr>
      <vt:lpstr>MicroGuide – pathology app</vt:lpstr>
      <vt:lpstr>Introduction of TSH (thyroxine monitoring)</vt:lpstr>
      <vt:lpstr>  GETTING IT RIGHT FIRST TIME </vt:lpstr>
      <vt:lpstr>How to request ‘TSH only’</vt:lpstr>
      <vt:lpstr>TSH (thyroxine monitoring)</vt:lpstr>
      <vt:lpstr>Thyroid function test profile</vt:lpstr>
      <vt:lpstr>Introduction of plasma metanephrines (pMETs)</vt:lpstr>
      <vt:lpstr>Introduction of plasma metanephrines</vt:lpstr>
      <vt:lpstr>Introduction of plasma metanephrines</vt:lpstr>
      <vt:lpstr>GP – Myeloma Diagnostic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GP – Myeloma Diagnostic  Tool</vt:lpstr>
      <vt:lpstr>16th December 2020 East and North Kent Training Hub   COVID-19 Testing, Isolation and Tracing</vt:lpstr>
      <vt:lpstr>Declaration</vt:lpstr>
      <vt:lpstr>SARS CoV 2 Virology</vt:lpstr>
      <vt:lpstr>SARS CoV 2 structure</vt:lpstr>
      <vt:lpstr>Virus Detection</vt:lpstr>
      <vt:lpstr>What is the RNA that we look for?</vt:lpstr>
      <vt:lpstr>Antigen vs RNA detection</vt:lpstr>
      <vt:lpstr>Current Steps: RNA Testing</vt:lpstr>
      <vt:lpstr>What about asymptomatic RNA testing</vt:lpstr>
      <vt:lpstr>Potential Next Steps: RNA Testing</vt:lpstr>
      <vt:lpstr>Immune response detection</vt:lpstr>
      <vt:lpstr>Current Steps: Antibody testing</vt:lpstr>
      <vt:lpstr>Antibody responses</vt:lpstr>
      <vt:lpstr>To be understood: Antibody Testing</vt:lpstr>
      <vt:lpstr>PowerPoint Presentation</vt:lpstr>
      <vt:lpstr>PowerPoint Presentation</vt:lpstr>
      <vt:lpstr>PowerPoint Presentation</vt:lpstr>
      <vt:lpstr>PowerPoint Presentation</vt:lpstr>
      <vt:lpstr>Potential Next Steps</vt:lpstr>
      <vt:lpstr>Final landscape?</vt:lpstr>
      <vt:lpstr>Final landscape?</vt:lpstr>
      <vt:lpstr>Post SARS CoV 2 era of Infection &amp; Immunity diagnostics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@ Supper</dc:title>
  <dc:creator>milly todd</dc:creator>
  <cp:lastModifiedBy>Sara-Jane Kray</cp:lastModifiedBy>
  <cp:revision>5</cp:revision>
  <dcterms:created xsi:type="dcterms:W3CDTF">2020-12-16T17:01:44Z</dcterms:created>
  <dcterms:modified xsi:type="dcterms:W3CDTF">2020-12-16T20:20:04Z</dcterms:modified>
</cp:coreProperties>
</file>