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28" r:id="rId4"/>
    <p:sldId id="325" r:id="rId5"/>
    <p:sldId id="329" r:id="rId6"/>
    <p:sldId id="310" r:id="rId7"/>
    <p:sldId id="324" r:id="rId8"/>
    <p:sldId id="320" r:id="rId9"/>
    <p:sldId id="330" r:id="rId10"/>
    <p:sldId id="265" r:id="rId11"/>
    <p:sldId id="334" r:id="rId12"/>
    <p:sldId id="315" r:id="rId13"/>
    <p:sldId id="339" r:id="rId14"/>
    <p:sldId id="340" r:id="rId15"/>
    <p:sldId id="305" r:id="rId16"/>
    <p:sldId id="341" r:id="rId17"/>
    <p:sldId id="342" r:id="rId18"/>
    <p:sldId id="343" r:id="rId19"/>
    <p:sldId id="272" r:id="rId20"/>
    <p:sldId id="294" r:id="rId21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4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151AF94E-D7A1-DD48-B080-820539D309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1F8318C3-AE8D-9440-9EA8-818740C8D76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3556" name="Rectangle 4">
            <a:extLst>
              <a:ext uri="{FF2B5EF4-FFF2-40B4-BE49-F238E27FC236}">
                <a16:creationId xmlns="" xmlns:a16="http://schemas.microsoft.com/office/drawing/2014/main" id="{CC4B8CD9-3407-054A-B9A1-88DC8970A7D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3557" name="Rectangle 5">
            <a:extLst>
              <a:ext uri="{FF2B5EF4-FFF2-40B4-BE49-F238E27FC236}">
                <a16:creationId xmlns="" xmlns:a16="http://schemas.microsoft.com/office/drawing/2014/main" id="{DEF13318-AA17-C244-A45F-782C16108A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48C61D-389B-3D44-AFC7-5F707CD318F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D0755388-4DA0-7B4A-96C5-029D632B4B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C62F80DF-2C5F-6C43-B414-117C342110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A9C4F50C-ED0F-354A-A92B-DE21642450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="" xmlns:a16="http://schemas.microsoft.com/office/drawing/2014/main" id="{F93751B5-19BD-3143-81B7-E1B521D461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="" xmlns:a16="http://schemas.microsoft.com/office/drawing/2014/main" id="{F384130C-911C-9849-8544-950A7671083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51" name="Rectangle 7">
            <a:extLst>
              <a:ext uri="{FF2B5EF4-FFF2-40B4-BE49-F238E27FC236}">
                <a16:creationId xmlns="" xmlns:a16="http://schemas.microsoft.com/office/drawing/2014/main" id="{14FC4AFA-740C-CD4A-ABD9-E26D8049D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5450C6-69EF-D047-A2EA-2E10BA6C0EB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7118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="" xmlns:a16="http://schemas.microsoft.com/office/drawing/2014/main" id="{A46ABBD6-A8CB-5748-B940-51A24582DB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538B42-E618-3C4D-9D9D-D3F5578346C8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32EBA895-E9E0-0342-BD56-C953E19EE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8B8AAF47-6D4A-3646-8664-5A8E9FFF9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latin typeface="Arial" panose="020B0604020202020204" pitchFamily="34" charset="0"/>
              </a:rPr>
              <a:t>Discuss what is a hallucination?</a:t>
            </a:r>
          </a:p>
          <a:p>
            <a:pPr eaLnBrk="1" hangingPunct="1"/>
            <a:r>
              <a:rPr lang="en-GB" altLang="en-US" dirty="0">
                <a:latin typeface="Arial" panose="020B0604020202020204" pitchFamily="34" charset="0"/>
              </a:rPr>
              <a:t>What are delusions?</a:t>
            </a:r>
          </a:p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5044C2D0-35D5-7941-A114-B6B5C247E794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>
              <a:extLst>
                <a:ext uri="{FF2B5EF4-FFF2-40B4-BE49-F238E27FC236}">
                  <a16:creationId xmlns="" xmlns:a16="http://schemas.microsoft.com/office/drawing/2014/main" id="{F4ED267F-5035-D946-9666-8272D27EB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AutoShape 4">
              <a:extLst>
                <a:ext uri="{FF2B5EF4-FFF2-40B4-BE49-F238E27FC236}">
                  <a16:creationId xmlns="" xmlns:a16="http://schemas.microsoft.com/office/drawing/2014/main" id="{6344183F-84E2-7042-B8B2-541DD04CF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AutoShape 5">
              <a:extLst>
                <a:ext uri="{FF2B5EF4-FFF2-40B4-BE49-F238E27FC236}">
                  <a16:creationId xmlns="" xmlns:a16="http://schemas.microsoft.com/office/drawing/2014/main" id="{A0C27711-970A-CA48-95BE-39A97F14C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="" xmlns:a16="http://schemas.microsoft.com/office/drawing/2014/main" id="{04E58B98-423A-1745-A44B-FFE8CDF00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9" name="Rectangle 9">
            <a:extLst>
              <a:ext uri="{FF2B5EF4-FFF2-40B4-BE49-F238E27FC236}">
                <a16:creationId xmlns="" xmlns:a16="http://schemas.microsoft.com/office/drawing/2014/main" id="{9C856F21-5AED-D544-AF55-B46749BF0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9C95FEFE-7FEA-304D-A193-13B5E0731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62B831-6F56-6945-A4A2-AB86D24004F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5275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B38CDC0C-EA1F-464A-A9C6-6B67958C4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62B91D38-68EF-E445-A61C-CF48D2CBF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2D886382-8445-1944-9874-A7804BB1B9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5C9B8-DBA0-9D4C-AF79-F1F763FA849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541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06EBA097-E71E-C94E-BD3F-A2134DBC17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87369A1D-9836-4E49-93AC-714148CAD1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D0205FB9-891D-FD48-B391-A507307642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BCAF-2011-4D47-96EE-774C3AD0248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9486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228E54A1-5E31-8B4E-93DA-8A108AA5F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764A6D7B-082B-4E48-8213-CB443B2836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6F7B8F1A-7B2B-584D-AC06-086E42988A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B8A7A-A8B2-7D49-880A-38D37AD766A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995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481D5F15-0974-7E4F-9EEF-F4DD1ECF5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3DDEA2E9-28A9-0241-82F5-54C5649FB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2FE092D8-8C65-8648-8F3F-A94EC4BB31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6353-754C-754C-A058-E4898A23150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1108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84085AE7-3875-4640-AF3B-092463ABC9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E90FEB57-5915-EB46-BA73-DDFA3A82F7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560ADC56-2D58-CC40-BBE1-56B936F0F0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D4D82-C0B1-A349-962F-015BB56BEFD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2827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A59941E6-3410-C341-9016-5EF320F64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8" name="Rectangle 9">
            <a:extLst>
              <a:ext uri="{FF2B5EF4-FFF2-40B4-BE49-F238E27FC236}">
                <a16:creationId xmlns="" xmlns:a16="http://schemas.microsoft.com/office/drawing/2014/main" id="{9B34C785-4CE6-BA48-9DA5-F3C0B9FA6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9" name="Rectangle 10">
            <a:extLst>
              <a:ext uri="{FF2B5EF4-FFF2-40B4-BE49-F238E27FC236}">
                <a16:creationId xmlns="" xmlns:a16="http://schemas.microsoft.com/office/drawing/2014/main" id="{EC3EBCB8-4891-364C-93F1-42562F8D7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FCAB2-C75D-F448-8F87-8DCD9269AE1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050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>
            <a:extLst>
              <a:ext uri="{FF2B5EF4-FFF2-40B4-BE49-F238E27FC236}">
                <a16:creationId xmlns="" xmlns:a16="http://schemas.microsoft.com/office/drawing/2014/main" id="{F3ED262D-1EBA-CC42-B6E4-AFE1692838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171255C7-5847-884A-AB7C-6306305BB1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B251A608-A7EF-BB4D-BEBD-78EA0005F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5DEF-829D-5A42-B51F-C8862C07F7E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925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="" xmlns:a16="http://schemas.microsoft.com/office/drawing/2014/main" id="{9EE215E1-B273-0B48-9F65-98F857986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" name="Rectangle 9">
            <a:extLst>
              <a:ext uri="{FF2B5EF4-FFF2-40B4-BE49-F238E27FC236}">
                <a16:creationId xmlns="" xmlns:a16="http://schemas.microsoft.com/office/drawing/2014/main" id="{81A0B672-E696-9943-AEC8-2414A12A1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49B487CC-7BF7-6F4E-A2AC-8A1A191CCE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83C3-D214-C042-A3B5-8231BF9FE9A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029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951E903A-A9A2-AE43-992F-1E43025C2F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80148E5E-AB6C-624F-84F2-4132B8AE19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A22F7A3C-AB94-6341-8A6A-7C72F4D73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E3E7D-76C2-D248-A401-19ED3B1F7F5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3895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D2A4AFBB-0858-2F45-A724-CC0A04F8E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C092C1A9-A6BA-964C-AB47-5A91E1C9E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9E6EC7BA-2BE7-0947-BCF8-CA391CB53D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91A6-CFF7-9748-A86E-1849DC79816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0185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="" xmlns:a16="http://schemas.microsoft.com/office/drawing/2014/main" id="{1DD4F0D7-43D9-F44F-82C4-2492B20CBCF5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="" xmlns:a16="http://schemas.microsoft.com/office/drawing/2014/main" id="{DEE9A6C9-2547-8847-8062-BC47C06BE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="" xmlns:a16="http://schemas.microsoft.com/office/drawing/2014/main" id="{1726A21C-031B-DC44-AF7C-41A900480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4" name="Line 5">
              <a:extLst>
                <a:ext uri="{FF2B5EF4-FFF2-40B4-BE49-F238E27FC236}">
                  <a16:creationId xmlns="" xmlns:a16="http://schemas.microsoft.com/office/drawing/2014/main" id="{DC43C8A3-E787-8948-911F-B90009747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="" xmlns:a16="http://schemas.microsoft.com/office/drawing/2014/main" id="{82E0C3F6-FD8D-2046-87F8-268641D58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="" xmlns:a16="http://schemas.microsoft.com/office/drawing/2014/main" id="{81456E9B-5534-5146-9E19-3F465A29B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="" xmlns:a16="http://schemas.microsoft.com/office/drawing/2014/main" id="{0760FCA7-E8E3-6044-B22A-AE4CF461B0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105" name="Rectangle 9">
            <a:extLst>
              <a:ext uri="{FF2B5EF4-FFF2-40B4-BE49-F238E27FC236}">
                <a16:creationId xmlns="" xmlns:a16="http://schemas.microsoft.com/office/drawing/2014/main" id="{B0A80910-73E0-124A-ACAF-EBDD5750F0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106" name="Rectangle 10">
            <a:extLst>
              <a:ext uri="{FF2B5EF4-FFF2-40B4-BE49-F238E27FC236}">
                <a16:creationId xmlns="" xmlns:a16="http://schemas.microsoft.com/office/drawing/2014/main" id="{9C29EF41-4E37-9B47-9A02-6541B1B702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69C62D-B40D-CE46-BF28-1AA8FE725D7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bigpicturecharityfilms/review/222205508/658be0247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="" xmlns:a16="http://schemas.microsoft.com/office/drawing/2014/main" id="{75D44025-C381-4B4C-9135-7FC4CF92B1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3350" y="2852738"/>
            <a:ext cx="7239000" cy="1444625"/>
          </a:xfrm>
        </p:spPr>
        <p:txBody>
          <a:bodyPr/>
          <a:lstStyle/>
          <a:p>
            <a:pPr algn="ctr" eaLnBrk="1" hangingPunct="1"/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>Early Intervention Service for Psychosis (EIS)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FDABF1C-AB84-EF4D-9B50-77857F6BBAEA}"/>
              </a:ext>
            </a:extLst>
          </p:cNvPr>
          <p:cNvSpPr txBox="1"/>
          <p:nvPr/>
        </p:nvSpPr>
        <p:spPr>
          <a:xfrm>
            <a:off x="6516688" y="6205538"/>
            <a:ext cx="24479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October 2021</a:t>
            </a:r>
          </a:p>
        </p:txBody>
      </p:sp>
      <p:pic>
        <p:nvPicPr>
          <p:cNvPr id="15363" name="Picture 4" descr="Kent and Medway NHS and Social Care Partnership RGB BLUE">
            <a:extLst>
              <a:ext uri="{FF2B5EF4-FFF2-40B4-BE49-F238E27FC236}">
                <a16:creationId xmlns="" xmlns:a16="http://schemas.microsoft.com/office/drawing/2014/main" id="{B995C439-F844-2946-9A25-7A635BF62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76250"/>
            <a:ext cx="3219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="" xmlns:a16="http://schemas.microsoft.com/office/drawing/2014/main" id="{4F1B1D0F-70AB-B34B-B2E3-D03676143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1656" y="260648"/>
            <a:ext cx="7313612" cy="1143000"/>
          </a:xfrm>
        </p:spPr>
        <p:txBody>
          <a:bodyPr/>
          <a:lstStyle/>
          <a:p>
            <a:pPr eaLnBrk="1" hangingPunct="1"/>
            <a:r>
              <a:rPr lang="en-GB" altLang="en-US" dirty="0"/>
              <a:t>Who can it affect? </a:t>
            </a:r>
            <a:endParaRPr lang="en-GB" altLang="en-US" sz="1400" dirty="0"/>
          </a:p>
        </p:txBody>
      </p:sp>
      <p:sp>
        <p:nvSpPr>
          <p:cNvPr id="19458" name="Rectangle 3">
            <a:extLst>
              <a:ext uri="{FF2B5EF4-FFF2-40B4-BE49-F238E27FC236}">
                <a16:creationId xmlns="" xmlns:a16="http://schemas.microsoft.com/office/drawing/2014/main" id="{489A992E-0EB1-EC47-84A2-9327BADE5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/>
              <a:t>The life time risk of psychosis is 3 in 100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/>
              <a:t>Approximately 1 in 100 young people will develop a potentially serious mental illness in their teens or 20’s.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dirty="0"/>
          </a:p>
          <a:p>
            <a:r>
              <a:rPr lang="en-GB" altLang="en-US" sz="2000" dirty="0"/>
              <a:t>80% aged between 16 – 30 </a:t>
            </a:r>
          </a:p>
          <a:p>
            <a:pPr marL="0" indent="0">
              <a:buNone/>
            </a:pPr>
            <a:endParaRPr lang="en-GB" altLang="en-US" sz="2000" dirty="0"/>
          </a:p>
          <a:p>
            <a:r>
              <a:rPr lang="en-GB" altLang="en-US" sz="2000" dirty="0"/>
              <a:t>5% are aged 15 or less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0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GB" altLang="en-US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B6C01B-1C61-5840-A466-186B96A3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onset Vs </a:t>
            </a:r>
            <a:r>
              <a:rPr lang="en-US" dirty="0"/>
              <a:t>l</a:t>
            </a:r>
            <a:r>
              <a:rPr lang="en-US" dirty="0" smtClean="0"/>
              <a:t>ate </a:t>
            </a:r>
            <a:r>
              <a:rPr lang="en-US" dirty="0"/>
              <a:t>o</a:t>
            </a:r>
            <a:r>
              <a:rPr lang="en-US" dirty="0" smtClean="0"/>
              <a:t>nset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246276-FBAC-5842-8A4E-B7338A9F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013" y="1628800"/>
            <a:ext cx="7313612" cy="4464495"/>
          </a:xfrm>
        </p:spPr>
        <p:txBody>
          <a:bodyPr/>
          <a:lstStyle/>
          <a:p>
            <a:r>
              <a:rPr lang="en-GB" sz="1600" dirty="0"/>
              <a:t>Late Onset patients (32% of sample) had shorter DUP, were less likely to be male, and had better premorbid functioning.  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They had greater insight at presentation, less negative symptoms overall, more likely to have history of trauma. 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The over-35s were more likely to be referred from acute and secondary mental health services. Clay et al. 2018.  </a:t>
            </a:r>
          </a:p>
          <a:p>
            <a:endParaRPr lang="en-GB" sz="1600" dirty="0"/>
          </a:p>
          <a:p>
            <a:r>
              <a:rPr lang="en-GB" sz="1600" dirty="0"/>
              <a:t>LOS participants with delusions exhibited greater suspiciousness/paranoia, greater </a:t>
            </a:r>
            <a:r>
              <a:rPr lang="en-GB" sz="1600" dirty="0" smtClean="0"/>
              <a:t>belief-conviction when </a:t>
            </a:r>
            <a:r>
              <a:rPr lang="en-GB" sz="1600" dirty="0"/>
              <a:t>compared with the EOS group. </a:t>
            </a:r>
          </a:p>
          <a:p>
            <a:endParaRPr lang="en-GB" sz="1600" dirty="0"/>
          </a:p>
          <a:p>
            <a:r>
              <a:rPr lang="en-GB" sz="1600" dirty="0"/>
              <a:t>Hallucinations were surprisingly rarer in LOS (35%) than EOS (57%), with half the LOS group reporting whispers rather than clearly audible sounds. </a:t>
            </a:r>
          </a:p>
          <a:p>
            <a:endParaRPr lang="en-GB" sz="18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US" sz="12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1200" dirty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64733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31EC7A-96C3-6343-BA0A-342423FC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early intervention in psychosis matters?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BEFA66-F092-E240-BF02-B1D04AB08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z="2000" dirty="0"/>
          </a:p>
          <a:p>
            <a:r>
              <a:rPr lang="en-GB" altLang="en-US" sz="2000" dirty="0"/>
              <a:t>Reduce risk of relapse and hospital admissions</a:t>
            </a:r>
          </a:p>
          <a:p>
            <a:pPr marL="0" indent="0">
              <a:buNone/>
            </a:pPr>
            <a:r>
              <a:rPr lang="en-GB" altLang="en-US" sz="2000" dirty="0"/>
              <a:t> </a:t>
            </a:r>
          </a:p>
          <a:p>
            <a:r>
              <a:rPr lang="en-GB" altLang="en-US" sz="2000" dirty="0"/>
              <a:t>Suicide risk of patient under EIP is halved (</a:t>
            </a:r>
            <a:r>
              <a:rPr lang="en-GB" altLang="en-US" sz="1600" dirty="0"/>
              <a:t>10% lifetime risk; usually within first 5 yrs; highest risk at 1st relapse) </a:t>
            </a:r>
          </a:p>
          <a:p>
            <a:pPr marL="0" indent="0">
              <a:buNone/>
            </a:pPr>
            <a:endParaRPr lang="en-GB" altLang="en-US" sz="2000" dirty="0"/>
          </a:p>
          <a:p>
            <a:r>
              <a:rPr lang="en-GB" altLang="en-US" sz="2000" dirty="0"/>
              <a:t>Over 50% will secure a job (</a:t>
            </a:r>
            <a:r>
              <a:rPr lang="en-GB" altLang="en-US" sz="1600" dirty="0"/>
              <a:t>88% end up with no job) </a:t>
            </a:r>
          </a:p>
          <a:p>
            <a:pPr marL="0" indent="0">
              <a:buNone/>
            </a:pPr>
            <a:endParaRPr lang="en-GB" altLang="en-US" sz="2000" dirty="0"/>
          </a:p>
          <a:p>
            <a:r>
              <a:rPr lang="en-GB" altLang="en-US" sz="2000" dirty="0"/>
              <a:t>it is possible to delay or, better, prevent the onset of a disabling psychotic illness.</a:t>
            </a:r>
            <a:r>
              <a:rPr lang="en-GB" altLang="en-US" sz="2400" dirty="0"/>
              <a:t> </a:t>
            </a:r>
            <a:r>
              <a:rPr lang="en-GB" altLang="en-US" sz="1200" dirty="0"/>
              <a:t>Power et al. (2004)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32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24F361-D4DC-D249-B2A5-7C88DF342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help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37B789-293F-B44D-9D17-EB803434B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GB" sz="2000" dirty="0"/>
              <a:t>Awareness of those at most risk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F/U missed appointment and offer double time</a:t>
            </a:r>
          </a:p>
          <a:p>
            <a:endParaRPr lang="en-US" sz="2000" dirty="0"/>
          </a:p>
          <a:p>
            <a:r>
              <a:rPr lang="en-GB" altLang="en-US" sz="2000" dirty="0"/>
              <a:t>Take family concerns seriously; they can often provide important clues.</a:t>
            </a:r>
          </a:p>
          <a:p>
            <a:endParaRPr lang="en-US" sz="2000" dirty="0"/>
          </a:p>
          <a:p>
            <a:r>
              <a:rPr lang="en-US" sz="2000" dirty="0"/>
              <a:t>Ask about symptoms of psychosis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9299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5D7F-D2D1-FA4B-866A-F4EA26B09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Screening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987CA1-70AD-D14F-AD35-E35B8A75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844824"/>
            <a:ext cx="7313612" cy="4114800"/>
          </a:xfrm>
        </p:spPr>
        <p:txBody>
          <a:bodyPr/>
          <a:lstStyle/>
          <a:p>
            <a:r>
              <a:rPr lang="en-GB" sz="1600" dirty="0"/>
              <a:t>Have you had experiences lately which you cannot explain?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C00000"/>
                </a:solidFill>
              </a:rPr>
              <a:t>delusional mood</a:t>
            </a:r>
          </a:p>
          <a:p>
            <a:r>
              <a:rPr lang="en-GB" sz="1600" dirty="0"/>
              <a:t>Do you feel things around you have a special meaning to you?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C00000"/>
                </a:solidFill>
              </a:rPr>
              <a:t>delusions of reference</a:t>
            </a:r>
          </a:p>
          <a:p>
            <a:r>
              <a:rPr lang="en-GB" sz="1600" dirty="0"/>
              <a:t>Do you worry that people are looking and talking about you?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C00000"/>
                </a:solidFill>
              </a:rPr>
              <a:t>Paranoid beliefs</a:t>
            </a:r>
          </a:p>
          <a:p>
            <a:r>
              <a:rPr lang="en-GB" sz="1600" dirty="0"/>
              <a:t>Do you worry that people are following you or monitoring you?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C00000"/>
                </a:solidFill>
              </a:rPr>
              <a:t>Persecutory beliefs</a:t>
            </a:r>
          </a:p>
          <a:p>
            <a:r>
              <a:rPr lang="en-GB" sz="1600" dirty="0"/>
              <a:t>Do you feel your thoughts or actions are being controlled?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C00000"/>
                </a:solidFill>
              </a:rPr>
              <a:t>Passivity phenomena</a:t>
            </a:r>
          </a:p>
          <a:p>
            <a:r>
              <a:rPr lang="en-GB" sz="1600" dirty="0"/>
              <a:t>Do you hear voices or see things which others can’t?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C00000"/>
                </a:solidFill>
              </a:rPr>
              <a:t>Auditory hallucinations </a:t>
            </a:r>
          </a:p>
        </p:txBody>
      </p:sp>
    </p:spTree>
    <p:extLst>
      <p:ext uri="{BB962C8B-B14F-4D97-AF65-F5344CB8AC3E}">
        <p14:creationId xmlns:p14="http://schemas.microsoft.com/office/powerpoint/2010/main" val="1070070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>
            <a:extLst>
              <a:ext uri="{FF2B5EF4-FFF2-40B4-BE49-F238E27FC236}">
                <a16:creationId xmlns="" xmlns:a16="http://schemas.microsoft.com/office/drawing/2014/main" id="{A8FD572E-AC26-4A41-BA3F-5915C45BB2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2000" dirty="0"/>
          </a:p>
          <a:p>
            <a:endParaRPr lang="en-US" altLang="en-US" sz="2000" dirty="0">
              <a:hlinkClick r:id="rId2"/>
            </a:endParaRPr>
          </a:p>
          <a:p>
            <a:endParaRPr lang="en-US" altLang="en-US" sz="2000" dirty="0">
              <a:hlinkClick r:id="rId2"/>
            </a:endParaRPr>
          </a:p>
          <a:p>
            <a:endParaRPr lang="en-US" altLang="en-US" sz="2000" dirty="0">
              <a:hlinkClick r:id="rId2"/>
            </a:endParaRPr>
          </a:p>
          <a:p>
            <a:r>
              <a:rPr lang="en-US" altLang="en-US" sz="2000" dirty="0">
                <a:hlinkClick r:id="rId2"/>
              </a:rPr>
              <a:t>https://vimeo.com/bigpicturecharityfilms/review/222205508/658be0247a</a:t>
            </a:r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35849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Substance Misuse</a:t>
            </a:r>
            <a:endParaRPr lang="en-GB" altLang="en-US" dirty="0" smtClean="0">
              <a:solidFill>
                <a:srgbClr val="FF0000"/>
              </a:solidFill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="" xmlns:a16="http://schemas.microsoft.com/office/drawing/2014/main" id="{0D427DC0-31BA-4A50-A1D5-75826264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2000" dirty="0"/>
              <a:t>Various substances including alcohol, amphetamines, cocaine. </a:t>
            </a:r>
          </a:p>
          <a:p>
            <a:pPr>
              <a:defRPr/>
            </a:pPr>
            <a:r>
              <a:rPr lang="en-GB" altLang="en-US" sz="2000" dirty="0"/>
              <a:t>People who use cannabis appear to be more at risk of developing psychosis</a:t>
            </a:r>
          </a:p>
          <a:p>
            <a:pPr>
              <a:defRPr/>
            </a:pPr>
            <a:r>
              <a:rPr lang="en-GB" altLang="en-US" sz="2000" dirty="0"/>
              <a:t>And we know that cannabis can exacerbate symptoms of psychosis, for example, this can make paranoid thoughts and experiences worse.</a:t>
            </a:r>
          </a:p>
          <a:p>
            <a:pPr>
              <a:defRPr/>
            </a:pPr>
            <a:r>
              <a:rPr lang="en-GB" altLang="en-US" sz="2000" dirty="0"/>
              <a:t>Drug/substance reveal psychosis (Challenge of separating intoxication from a drug revealed psychosis. Importance of taking a detailed history) </a:t>
            </a:r>
          </a:p>
          <a:p>
            <a:pPr>
              <a:defRPr/>
            </a:pPr>
            <a:r>
              <a:rPr lang="en-GB" altLang="en-US" sz="2000" dirty="0"/>
              <a:t>How we engage and challenges we face (engagement, home visits, substance misuse services)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80999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Physical Health</a:t>
            </a:r>
          </a:p>
        </p:txBody>
      </p:sp>
      <p:sp>
        <p:nvSpPr>
          <p:cNvPr id="1741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Reduced life expectancy (The Lester tool is used as part of the physical health assessment. </a:t>
            </a:r>
          </a:p>
          <a:p>
            <a:r>
              <a:rPr lang="en-GB" altLang="en-US" dirty="0" smtClean="0"/>
              <a:t>PoC – increase in number of Physical Health checks completed</a:t>
            </a:r>
          </a:p>
          <a:p>
            <a:r>
              <a:rPr lang="en-GB" altLang="en-US" dirty="0" smtClean="0"/>
              <a:t>Dedicated physical health team consisting of HCA’s and general nurses. </a:t>
            </a:r>
          </a:p>
        </p:txBody>
      </p:sp>
    </p:spTree>
    <p:extLst>
      <p:ext uri="{BB962C8B-B14F-4D97-AF65-F5344CB8AC3E}">
        <p14:creationId xmlns:p14="http://schemas.microsoft.com/office/powerpoint/2010/main" val="600643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What do EIP do?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 smtClean="0"/>
              <a:t>NHS England sets out that people experiencing their first episode of psychosis start a NICE recommended package of care within 2 weeks of referral.</a:t>
            </a:r>
          </a:p>
          <a:p>
            <a:r>
              <a:rPr lang="en-GB" altLang="en-US" sz="2000" dirty="0" smtClean="0"/>
              <a:t>Bio-psycho-social approach</a:t>
            </a:r>
          </a:p>
          <a:p>
            <a:r>
              <a:rPr lang="en-GB" altLang="en-US" sz="2000" dirty="0" smtClean="0"/>
              <a:t>Assertive outreach approach</a:t>
            </a:r>
          </a:p>
          <a:p>
            <a:r>
              <a:rPr lang="en-GB" altLang="en-US" sz="2000" dirty="0" smtClean="0"/>
              <a:t>Low dose of medication</a:t>
            </a:r>
          </a:p>
          <a:p>
            <a:r>
              <a:rPr lang="en-GB" altLang="en-US" sz="2000" dirty="0" smtClean="0"/>
              <a:t>Access to evidence based psychological intervention approaches (family intervention/CBT for psychosis, physical well being, supported employment and carers support)</a:t>
            </a:r>
          </a:p>
          <a:p>
            <a:r>
              <a:rPr lang="en-GB" altLang="en-US" sz="2000" dirty="0" smtClean="0"/>
              <a:t>Small caseload held – high intensity of contacts. </a:t>
            </a:r>
          </a:p>
        </p:txBody>
      </p:sp>
    </p:spTree>
    <p:extLst>
      <p:ext uri="{BB962C8B-B14F-4D97-AF65-F5344CB8AC3E}">
        <p14:creationId xmlns:p14="http://schemas.microsoft.com/office/powerpoint/2010/main" val="1631725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="" xmlns:a16="http://schemas.microsoft.com/office/drawing/2014/main" id="{7D614396-A471-FD42-9A71-9A3161095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How to contact us.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="" xmlns:a16="http://schemas.microsoft.com/office/drawing/2014/main" id="{A89690C7-E638-2544-85E3-1057776408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1400" dirty="0"/>
              <a:t>How to contact us: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Early Intervention for Psychosis Service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Britton House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Gillingham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 smtClean="0"/>
              <a:t>Kent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 smtClean="0"/>
              <a:t>ME7 1AL</a:t>
            </a:r>
            <a:endParaRPr lang="en-GB" altLang="en-US" sz="1400" dirty="0"/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1400" dirty="0"/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Eastern &amp; Coastal area offices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Littlebourne Road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Canterbury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Kent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CT1 1TD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Advice line (Mon-Fri: 9am to 5pm):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b="1" dirty="0"/>
              <a:t>0300 303 3189 (West) 01227 812390 (East)</a:t>
            </a:r>
          </a:p>
          <a:p>
            <a:pPr marL="539750" lvl="1" indent="-17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1400" dirty="0"/>
              <a:t>There is a duty mental health professional available during these times for an informal discussion about how to refer or for more general advice on psychosis.</a:t>
            </a:r>
            <a:r>
              <a:rPr lang="en-GB" altLang="en-US" sz="1400" b="1" dirty="0"/>
              <a:t> 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="" xmlns:a16="http://schemas.microsoft.com/office/drawing/2014/main" id="{BF877AFB-9455-5642-8DE1-9AFC50F1F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What is Psychosis? 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="" xmlns:a16="http://schemas.microsoft.com/office/drawing/2014/main" id="{938A4C96-04DD-4B4F-A5F2-5D38D6226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r>
              <a:rPr lang="en-GB" altLang="en-US" sz="2000" dirty="0"/>
              <a:t>Psychosis is used to describe conditions which affect the mind where there has been some loss of contact with reality.</a:t>
            </a:r>
          </a:p>
          <a:p>
            <a:pPr eaLnBrk="1" hangingPunct="1">
              <a:defRPr/>
            </a:pPr>
            <a:endParaRPr lang="en-GB" altLang="en-US" sz="2000" dirty="0"/>
          </a:p>
          <a:p>
            <a:pPr eaLnBrk="1" hangingPunct="1">
              <a:defRPr/>
            </a:pPr>
            <a:r>
              <a:rPr lang="en-GB" altLang="en-US" sz="2000" dirty="0"/>
              <a:t>Much debate.. </a:t>
            </a:r>
          </a:p>
          <a:p>
            <a:pPr marL="400050" lvl="1" indent="0" eaLnBrk="1" hangingPunct="1"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Construct</a:t>
            </a:r>
          </a:p>
          <a:p>
            <a:pPr marL="400050" lvl="1" indent="0" eaLnBrk="1" hangingPunct="1"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Validity </a:t>
            </a:r>
          </a:p>
          <a:p>
            <a:pPr marL="400050" lvl="1" indent="0" eaLnBrk="1" hangingPunct="1"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Continuum </a:t>
            </a:r>
          </a:p>
          <a:p>
            <a:pPr marL="0" indent="0" eaLnBrk="1" hangingPunct="1">
              <a:buNone/>
              <a:defRPr/>
            </a:pPr>
            <a:endParaRPr lang="en-GB" alt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="" xmlns:a16="http://schemas.microsoft.com/office/drawing/2014/main" id="{F87CC4AB-A38F-2E4A-A755-BB87764569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3350" y="2852738"/>
            <a:ext cx="7239000" cy="863600"/>
          </a:xfrm>
        </p:spPr>
        <p:txBody>
          <a:bodyPr/>
          <a:lstStyle/>
          <a:p>
            <a:pPr algn="ctr" eaLnBrk="1" hangingPunct="1"/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>Any questions?</a:t>
            </a:r>
          </a:p>
        </p:txBody>
      </p:sp>
      <p:pic>
        <p:nvPicPr>
          <p:cNvPr id="30722" name="Picture 4" descr="Kent and Medway NHS and Social Care Partnership RGB BLUE">
            <a:extLst>
              <a:ext uri="{FF2B5EF4-FFF2-40B4-BE49-F238E27FC236}">
                <a16:creationId xmlns="" xmlns:a16="http://schemas.microsoft.com/office/drawing/2014/main" id="{404D2C65-9152-0F4E-9263-AFB6FB83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76250"/>
            <a:ext cx="3219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41D730-E6A9-BE46-BF28-50132BDE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 with other conditions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1C3CC7-F698-D44D-BE2E-4514AEAD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r>
              <a:rPr lang="en-GB" sz="2000" dirty="0">
                <a:solidFill>
                  <a:srgbClr val="C00000"/>
                </a:solidFill>
              </a:rPr>
              <a:t>LESS VALID </a:t>
            </a:r>
            <a:r>
              <a:rPr lang="en-GB" sz="2000" dirty="0"/>
              <a:t>in the classic sense of combining aetiological, symptomatic, prognostic and treatment specificity, setting it apart from other disorders; </a:t>
            </a:r>
          </a:p>
          <a:p>
            <a:endParaRPr lang="en-GB" sz="1200" dirty="0"/>
          </a:p>
          <a:p>
            <a:r>
              <a:rPr lang="en-GB" sz="2000" dirty="0"/>
              <a:t>Syndromal/descriptive diagnosis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4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0A398-B5DD-4B4B-88B5-85DC9A529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6092C-0EC0-6B46-84E6-4368DB4D7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when a ‘first episode’ of psychotic illness is diagnosed, it may in fact be more correct to regard this as the poor outcome of a phenotype representing subclinical dimensions of psychosis that is transitory in the great majority of cases.</a:t>
            </a:r>
          </a:p>
          <a:p>
            <a:r>
              <a:rPr lang="en-GB" sz="1000" dirty="0"/>
              <a:t>van Os J, Linscott RJ, Myin-Germeys I, Delespaul P, Krabbendam L. A systematic review and meta-analysis of the psychosis continuum: evidence for a psychosis proneness–persistence–impairment model of psychotic disorder. Psychol Med 2008; 8: 1–17.</a:t>
            </a:r>
          </a:p>
          <a:p>
            <a:endParaRPr lang="en-GB" sz="1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340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6231C2-8BC8-B841-AB50-FC6DEDF41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symptoms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21AC2322-DC65-E74B-9DDA-5831C7D569CC}"/>
              </a:ext>
            </a:extLst>
          </p:cNvPr>
          <p:cNvSpPr/>
          <p:nvPr/>
        </p:nvSpPr>
        <p:spPr>
          <a:xfrm>
            <a:off x="3787082" y="2103394"/>
            <a:ext cx="2304256" cy="3485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>
              <a:solidFill>
                <a:srgbClr val="0070C0"/>
              </a:solidFill>
            </a:endParaRPr>
          </a:p>
          <a:p>
            <a:pPr algn="ctr"/>
            <a:endParaRPr lang="en-US" sz="1200" dirty="0">
              <a:solidFill>
                <a:srgbClr val="0070C0"/>
              </a:solidFill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Early warning signs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Unusual beliefs</a:t>
            </a:r>
          </a:p>
          <a:p>
            <a:pPr algn="ctr"/>
            <a:r>
              <a:rPr lang="en-US" sz="1200" dirty="0">
                <a:solidFill>
                  <a:srgbClr val="C00000"/>
                </a:solidFill>
              </a:rPr>
              <a:t>Overvalued/paranoid ideas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Feeling that the world, myself or others have changed Or acting differently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Beliefs that thoughts are speeded or slowed down.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Loss of energy or motivation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138B5D5-7AA4-AA41-A3E1-196EF266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7" y="2103394"/>
            <a:ext cx="2304256" cy="3485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1200" dirty="0">
                <a:solidFill>
                  <a:srgbClr val="0070C0"/>
                </a:solidFill>
              </a:rPr>
              <a:t>Concerning signs</a:t>
            </a: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Tension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Suspiciousness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Depression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Anxiety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Irritability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Anger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Mood swings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Sleep disturbances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Appetite changes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Memory problems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4"/>
                </a:solidFill>
              </a:rPr>
              <a:t>withdrawal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ED8A1C71-47D7-1D40-A411-D4367A5D7435}"/>
              </a:ext>
            </a:extLst>
          </p:cNvPr>
          <p:cNvSpPr/>
          <p:nvPr/>
        </p:nvSpPr>
        <p:spPr>
          <a:xfrm>
            <a:off x="6444207" y="2103394"/>
            <a:ext cx="2239418" cy="3485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Symptoms of psychosis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200" dirty="0">
                <a:solidFill>
                  <a:srgbClr val="C00000"/>
                </a:solidFill>
              </a:rPr>
              <a:t>Delusions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Hallucinations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Thought disorders 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29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68C3C8-31C0-664D-8C4F-7D856233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Risk Mental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2EB9F8-8670-8F49-87D2-00C348FA0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Attenuated symptoms – milder psychotic symptoms</a:t>
            </a:r>
          </a:p>
          <a:p>
            <a:endParaRPr lang="en-US" sz="2000" dirty="0"/>
          </a:p>
          <a:p>
            <a:r>
              <a:rPr lang="en-US" sz="2000" dirty="0"/>
              <a:t>Brief Limited Intermittent Psychotic Symptoms (BLIPS) – brief self-limiting symptoms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Genetic Risk Functional Decline – genetic risk in 1</a:t>
            </a:r>
            <a:r>
              <a:rPr lang="en-US" sz="2000" baseline="30000" dirty="0"/>
              <a:t>st</a:t>
            </a:r>
            <a:r>
              <a:rPr lang="en-US" sz="2000" dirty="0"/>
              <a:t> degree relative + large decline in functioning.   </a:t>
            </a:r>
          </a:p>
        </p:txBody>
      </p:sp>
    </p:spTree>
    <p:extLst>
      <p:ext uri="{BB962C8B-B14F-4D97-AF65-F5344CB8AC3E}">
        <p14:creationId xmlns:p14="http://schemas.microsoft.com/office/powerpoint/2010/main" val="414748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70A234-AE00-AD4B-A1B5-A49E3E79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psychosis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364F8D-4D3B-064B-B757-95CE6CE56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33809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Delusions</a:t>
            </a:r>
          </a:p>
          <a:p>
            <a:r>
              <a:rPr lang="en-US" sz="2000" dirty="0"/>
              <a:t>Fixed false beliefs, which the person firmly holds without any evidence and don’t fit with person’s cultural or religious background. </a:t>
            </a:r>
          </a:p>
          <a:p>
            <a:endParaRPr lang="en-US" sz="2000" dirty="0"/>
          </a:p>
          <a:p>
            <a:r>
              <a:rPr lang="en-US" sz="2000" dirty="0"/>
              <a:t>Common types of delusions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Paranoid/persecutory: feelings of being UNDER THREAT – people want to harm me, I am under surveillance, my gadgets are bugged.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Grandiose – I have special powers, I am chosen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Delusions of reference: what is on TV is of personal significance and makes reference to 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Delusions of control: my mind/body is being controlled; I am being made to do things.</a:t>
            </a:r>
          </a:p>
        </p:txBody>
      </p:sp>
    </p:spTree>
    <p:extLst>
      <p:ext uri="{BB962C8B-B14F-4D97-AF65-F5344CB8AC3E}">
        <p14:creationId xmlns:p14="http://schemas.microsoft.com/office/powerpoint/2010/main" val="58243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9A846F-E207-8B41-8BF5-CE797DB2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psychosis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F60167-79BC-0749-8493-74517A725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26608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hallucinations</a:t>
            </a:r>
          </a:p>
          <a:p>
            <a:r>
              <a:rPr lang="en-US" sz="2000" dirty="0"/>
              <a:t>Perception of something that isn’t present</a:t>
            </a:r>
          </a:p>
          <a:p>
            <a:endParaRPr lang="en-US" sz="2000" dirty="0"/>
          </a:p>
          <a:p>
            <a:r>
              <a:rPr lang="en-US" sz="2000" dirty="0"/>
              <a:t>Common types of auditory hallucinations are:</a:t>
            </a:r>
          </a:p>
          <a:p>
            <a:pPr marL="0" indent="0">
              <a:buNone/>
            </a:pPr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person – addressing the patient “you are fat” </a:t>
            </a:r>
          </a:p>
          <a:p>
            <a:pPr marL="0" indent="0">
              <a:buNone/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person – two or more people talking about or discussing the patient.</a:t>
            </a:r>
          </a:p>
          <a:p>
            <a:pPr marL="0" indent="0">
              <a:buNone/>
            </a:pPr>
            <a:r>
              <a:rPr lang="en-US" sz="2000" dirty="0"/>
              <a:t>Running commentary – “he is brushing his teeth”.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Auditory hallucinations may start as simple sounds or indistinct muffled voices but become more elaborate over time.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0559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5B483C-BDA3-2648-81A5-7DCB16E0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psychosis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7AF546-D318-9745-92CB-559598E6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Thought Disorder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r>
              <a:rPr lang="en-US" sz="2000" dirty="0"/>
              <a:t>The words make sense, but the sentence and content don’t. </a:t>
            </a:r>
          </a:p>
          <a:p>
            <a:endParaRPr lang="en-US" sz="2000" dirty="0"/>
          </a:p>
          <a:p>
            <a:r>
              <a:rPr lang="en-US" sz="2000" dirty="0"/>
              <a:t>Speech and thoughts become less goal directed. </a:t>
            </a:r>
          </a:p>
          <a:p>
            <a:endParaRPr lang="en-US" sz="2000" dirty="0"/>
          </a:p>
          <a:p>
            <a:r>
              <a:rPr lang="en-US" sz="2000" dirty="0"/>
              <a:t>Overlaps with flight of ideas</a:t>
            </a:r>
          </a:p>
        </p:txBody>
      </p:sp>
    </p:spTree>
    <p:extLst>
      <p:ext uri="{BB962C8B-B14F-4D97-AF65-F5344CB8AC3E}">
        <p14:creationId xmlns:p14="http://schemas.microsoft.com/office/powerpoint/2010/main" val="1260881385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2998</TotalTime>
  <Words>1107</Words>
  <Application>Microsoft Office PowerPoint</Application>
  <PresentationFormat>On-screen Show (4:3)</PresentationFormat>
  <Paragraphs>205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Eclipse</vt:lpstr>
      <vt:lpstr>    Early Intervention Service for Psychosis (EIS)</vt:lpstr>
      <vt:lpstr>What is Psychosis? </vt:lpstr>
      <vt:lpstr>Overlap with other conditions</vt:lpstr>
      <vt:lpstr>Continuum </vt:lpstr>
      <vt:lpstr>Evolution of symptoms </vt:lpstr>
      <vt:lpstr>At Risk Mental State</vt:lpstr>
      <vt:lpstr>Symptoms of psychosis</vt:lpstr>
      <vt:lpstr>Symptoms of psychosis</vt:lpstr>
      <vt:lpstr>Symptoms of psychosis </vt:lpstr>
      <vt:lpstr>Who can it affect? </vt:lpstr>
      <vt:lpstr>Early onset Vs late onset</vt:lpstr>
      <vt:lpstr>Why early intervention in psychosis matters?</vt:lpstr>
      <vt:lpstr>Ways to help us</vt:lpstr>
      <vt:lpstr>     Screening questions</vt:lpstr>
      <vt:lpstr>PowerPoint Presentation</vt:lpstr>
      <vt:lpstr>Substance Misuse</vt:lpstr>
      <vt:lpstr>Physical Health</vt:lpstr>
      <vt:lpstr>What do EIP do?</vt:lpstr>
      <vt:lpstr>How to contact us.</vt:lpstr>
      <vt:lpstr>   Any questions?</vt:lpstr>
    </vt:vector>
  </TitlesOfParts>
  <Company>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blossom.edwards</dc:creator>
  <cp:lastModifiedBy>Maizie Wood</cp:lastModifiedBy>
  <cp:revision>76</cp:revision>
  <dcterms:created xsi:type="dcterms:W3CDTF">2012-06-12T14:57:10Z</dcterms:created>
  <dcterms:modified xsi:type="dcterms:W3CDTF">2021-10-11T10:26:45Z</dcterms:modified>
</cp:coreProperties>
</file>