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9" r:id="rId5"/>
    <p:sldId id="257" r:id="rId6"/>
    <p:sldId id="260" r:id="rId7"/>
    <p:sldId id="261" r:id="rId8"/>
    <p:sldId id="268" r:id="rId9"/>
    <p:sldId id="258" r:id="rId10"/>
    <p:sldId id="263" r:id="rId11"/>
    <p:sldId id="265" r:id="rId12"/>
    <p:sldId id="266" r:id="rId13"/>
    <p:sldId id="267" r:id="rId14"/>
    <p:sldId id="264" r:id="rId15"/>
    <p:sldId id="262" r:id="rId16"/>
    <p:sldId id="272" r:id="rId17"/>
    <p:sldId id="273" r:id="rId18"/>
    <p:sldId id="275"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231902-ABCF-47CC-AFEA-2FE6880C154D}" v="8" dt="2022-01-27T06:55:45.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7" d="100"/>
          <a:sy n="47" d="100"/>
        </p:scale>
        <p:origin x="168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ie Phipps" userId="59b2adad-9407-408b-93f6-3879fe9fe547" providerId="ADAL" clId="{F7231902-ABCF-47CC-AFEA-2FE6880C154D}"/>
    <pc:docChg chg="undo custSel addSld delSld modSld sldOrd">
      <pc:chgData name="Ollie Phipps" userId="59b2adad-9407-408b-93f6-3879fe9fe547" providerId="ADAL" clId="{F7231902-ABCF-47CC-AFEA-2FE6880C154D}" dt="2022-01-27T06:57:05.103" v="693" actId="20577"/>
      <pc:docMkLst>
        <pc:docMk/>
      </pc:docMkLst>
      <pc:sldChg chg="addSp delSp modSp mod setBg">
        <pc:chgData name="Ollie Phipps" userId="59b2adad-9407-408b-93f6-3879fe9fe547" providerId="ADAL" clId="{F7231902-ABCF-47CC-AFEA-2FE6880C154D}" dt="2022-01-27T06:54:34.138" v="627" actId="20577"/>
        <pc:sldMkLst>
          <pc:docMk/>
          <pc:sldMk cId="3281164965" sldId="256"/>
        </pc:sldMkLst>
        <pc:spChg chg="mod">
          <ac:chgData name="Ollie Phipps" userId="59b2adad-9407-408b-93f6-3879fe9fe547" providerId="ADAL" clId="{F7231902-ABCF-47CC-AFEA-2FE6880C154D}" dt="2022-01-27T06:54:28.387" v="622" actId="26606"/>
          <ac:spMkLst>
            <pc:docMk/>
            <pc:sldMk cId="3281164965" sldId="256"/>
            <ac:spMk id="2" creationId="{4F7349DA-0E4A-44B2-8186-6F9FAFDF5BCD}"/>
          </ac:spMkLst>
        </pc:spChg>
        <pc:spChg chg="add mod">
          <ac:chgData name="Ollie Phipps" userId="59b2adad-9407-408b-93f6-3879fe9fe547" providerId="ADAL" clId="{F7231902-ABCF-47CC-AFEA-2FE6880C154D}" dt="2022-01-27T06:54:34.138" v="627" actId="20577"/>
          <ac:spMkLst>
            <pc:docMk/>
            <pc:sldMk cId="3281164965" sldId="256"/>
            <ac:spMk id="3" creationId="{1B5B52BA-6F9E-42CA-A171-79C5B462B56F}"/>
          </ac:spMkLst>
        </pc:spChg>
        <pc:spChg chg="mod">
          <ac:chgData name="Ollie Phipps" userId="59b2adad-9407-408b-93f6-3879fe9fe547" providerId="ADAL" clId="{F7231902-ABCF-47CC-AFEA-2FE6880C154D}" dt="2022-01-27T06:54:28.387" v="622" actId="26606"/>
          <ac:spMkLst>
            <pc:docMk/>
            <pc:sldMk cId="3281164965" sldId="256"/>
            <ac:spMk id="6" creationId="{B8D9A2A1-7072-43D7-98CD-CB1D969C42F3}"/>
          </ac:spMkLst>
        </pc:spChg>
        <pc:spChg chg="add del">
          <ac:chgData name="Ollie Phipps" userId="59b2adad-9407-408b-93f6-3879fe9fe547" providerId="ADAL" clId="{F7231902-ABCF-47CC-AFEA-2FE6880C154D}" dt="2022-01-27T06:54:13.870" v="618" actId="26606"/>
          <ac:spMkLst>
            <pc:docMk/>
            <pc:sldMk cId="3281164965" sldId="256"/>
            <ac:spMk id="71" creationId="{47942995-B07F-4636-9A06-C6A104B260A8}"/>
          </ac:spMkLst>
        </pc:spChg>
        <pc:spChg chg="add del">
          <ac:chgData name="Ollie Phipps" userId="59b2adad-9407-408b-93f6-3879fe9fe547" providerId="ADAL" clId="{F7231902-ABCF-47CC-AFEA-2FE6880C154D}" dt="2022-01-27T06:54:13.870" v="618" actId="26606"/>
          <ac:spMkLst>
            <pc:docMk/>
            <pc:sldMk cId="3281164965" sldId="256"/>
            <ac:spMk id="78" creationId="{B81933D1-5615-42C7-9C0B-4EB7105CCE2D}"/>
          </ac:spMkLst>
        </pc:spChg>
        <pc:spChg chg="add del">
          <ac:chgData name="Ollie Phipps" userId="59b2adad-9407-408b-93f6-3879fe9fe547" providerId="ADAL" clId="{F7231902-ABCF-47CC-AFEA-2FE6880C154D}" dt="2022-01-27T06:54:13.870" v="618" actId="26606"/>
          <ac:spMkLst>
            <pc:docMk/>
            <pc:sldMk cId="3281164965" sldId="256"/>
            <ac:spMk id="80" creationId="{19C9EAEA-39D0-4B0E-A0EB-51E7B26740B1}"/>
          </ac:spMkLst>
        </pc:spChg>
        <pc:spChg chg="add del">
          <ac:chgData name="Ollie Phipps" userId="59b2adad-9407-408b-93f6-3879fe9fe547" providerId="ADAL" clId="{F7231902-ABCF-47CC-AFEA-2FE6880C154D}" dt="2022-01-27T06:54:20.037" v="620" actId="26606"/>
          <ac:spMkLst>
            <pc:docMk/>
            <pc:sldMk cId="3281164965" sldId="256"/>
            <ac:spMk id="1028" creationId="{23D09407-53BC-485E-B4CE-BC5E4FC4B25B}"/>
          </ac:spMkLst>
        </pc:spChg>
        <pc:spChg chg="add del">
          <ac:chgData name="Ollie Phipps" userId="59b2adad-9407-408b-93f6-3879fe9fe547" providerId="ADAL" clId="{F7231902-ABCF-47CC-AFEA-2FE6880C154D}" dt="2022-01-27T06:54:20.037" v="620" actId="26606"/>
          <ac:spMkLst>
            <pc:docMk/>
            <pc:sldMk cId="3281164965" sldId="256"/>
            <ac:spMk id="1029" creationId="{921DB988-49FC-4608-B0A2-E2F3A4019041}"/>
          </ac:spMkLst>
        </pc:spChg>
        <pc:spChg chg="add del">
          <ac:chgData name="Ollie Phipps" userId="59b2adad-9407-408b-93f6-3879fe9fe547" providerId="ADAL" clId="{F7231902-ABCF-47CC-AFEA-2FE6880C154D}" dt="2022-01-27T06:54:28.387" v="622" actId="26606"/>
          <ac:spMkLst>
            <pc:docMk/>
            <pc:sldMk cId="3281164965" sldId="256"/>
            <ac:spMk id="1034" creationId="{8A94871E-96FC-4ADE-815B-41A636E34F1A}"/>
          </ac:spMkLst>
        </pc:spChg>
        <pc:spChg chg="add del">
          <ac:chgData name="Ollie Phipps" userId="59b2adad-9407-408b-93f6-3879fe9fe547" providerId="ADAL" clId="{F7231902-ABCF-47CC-AFEA-2FE6880C154D}" dt="2022-01-27T06:54:28.387" v="622" actId="26606"/>
          <ac:spMkLst>
            <pc:docMk/>
            <pc:sldMk cId="3281164965" sldId="256"/>
            <ac:spMk id="1035" creationId="{3FCFB1DE-0B7E-48CC-BA90-B2AB0889F9D6}"/>
          </ac:spMkLst>
        </pc:spChg>
        <pc:grpChg chg="add del">
          <ac:chgData name="Ollie Phipps" userId="59b2adad-9407-408b-93f6-3879fe9fe547" providerId="ADAL" clId="{F7231902-ABCF-47CC-AFEA-2FE6880C154D}" dt="2022-01-27T06:54:13.870" v="618" actId="26606"/>
          <ac:grpSpMkLst>
            <pc:docMk/>
            <pc:sldMk cId="3281164965" sldId="256"/>
            <ac:grpSpMk id="73" creationId="{032D8612-31EB-44CF-A1D0-14FD4C705424}"/>
          </ac:grpSpMkLst>
        </pc:grpChg>
        <pc:grpChg chg="add del">
          <ac:chgData name="Ollie Phipps" userId="59b2adad-9407-408b-93f6-3879fe9fe547" providerId="ADAL" clId="{F7231902-ABCF-47CC-AFEA-2FE6880C154D}" dt="2022-01-27T06:54:20.037" v="620" actId="26606"/>
          <ac:grpSpMkLst>
            <pc:docMk/>
            <pc:sldMk cId="3281164965" sldId="256"/>
            <ac:grpSpMk id="81" creationId="{383C2651-AE0C-4AE4-8725-E2F9414FE219}"/>
          </ac:grpSpMkLst>
        </pc:grpChg>
        <pc:grpChg chg="add del">
          <ac:chgData name="Ollie Phipps" userId="59b2adad-9407-408b-93f6-3879fe9fe547" providerId="ADAL" clId="{F7231902-ABCF-47CC-AFEA-2FE6880C154D}" dt="2022-01-27T06:54:20.037" v="620" actId="26606"/>
          <ac:grpSpMkLst>
            <pc:docMk/>
            <pc:sldMk cId="3281164965" sldId="256"/>
            <ac:grpSpMk id="1030" creationId="{E9B930FD-8671-4C4C-ADCF-73AC1D0CD417}"/>
          </ac:grpSpMkLst>
        </pc:grpChg>
        <pc:picChg chg="mod ord">
          <ac:chgData name="Ollie Phipps" userId="59b2adad-9407-408b-93f6-3879fe9fe547" providerId="ADAL" clId="{F7231902-ABCF-47CC-AFEA-2FE6880C154D}" dt="2022-01-27T06:54:28.387" v="622" actId="26606"/>
          <ac:picMkLst>
            <pc:docMk/>
            <pc:sldMk cId="3281164965" sldId="256"/>
            <ac:picMk id="1026" creationId="{AD4F3DAF-5AA3-49BC-975A-3CD0C1B9F17A}"/>
          </ac:picMkLst>
        </pc:picChg>
      </pc:sldChg>
      <pc:sldChg chg="del">
        <pc:chgData name="Ollie Phipps" userId="59b2adad-9407-408b-93f6-3879fe9fe547" providerId="ADAL" clId="{F7231902-ABCF-47CC-AFEA-2FE6880C154D}" dt="2022-01-27T06:36:16.120" v="1" actId="47"/>
        <pc:sldMkLst>
          <pc:docMk/>
          <pc:sldMk cId="1626113780" sldId="269"/>
        </pc:sldMkLst>
      </pc:sldChg>
      <pc:sldChg chg="addSp modSp">
        <pc:chgData name="Ollie Phipps" userId="59b2adad-9407-408b-93f6-3879fe9fe547" providerId="ADAL" clId="{F7231902-ABCF-47CC-AFEA-2FE6880C154D}" dt="2022-01-27T06:55:45.370" v="632" actId="14100"/>
        <pc:sldMkLst>
          <pc:docMk/>
          <pc:sldMk cId="2998255651" sldId="270"/>
        </pc:sldMkLst>
        <pc:picChg chg="add mod">
          <ac:chgData name="Ollie Phipps" userId="59b2adad-9407-408b-93f6-3879fe9fe547" providerId="ADAL" clId="{F7231902-ABCF-47CC-AFEA-2FE6880C154D}" dt="2022-01-27T06:55:45.370" v="632" actId="14100"/>
          <ac:picMkLst>
            <pc:docMk/>
            <pc:sldMk cId="2998255651" sldId="270"/>
            <ac:picMk id="1026" creationId="{FFB027DC-2037-498A-92AD-814812DA1D90}"/>
          </ac:picMkLst>
        </pc:picChg>
      </pc:sldChg>
      <pc:sldChg chg="del">
        <pc:chgData name="Ollie Phipps" userId="59b2adad-9407-408b-93f6-3879fe9fe547" providerId="ADAL" clId="{F7231902-ABCF-47CC-AFEA-2FE6880C154D}" dt="2022-01-27T06:36:12.804" v="0" actId="47"/>
        <pc:sldMkLst>
          <pc:docMk/>
          <pc:sldMk cId="535913303" sldId="274"/>
        </pc:sldMkLst>
      </pc:sldChg>
      <pc:sldChg chg="modSp new mod">
        <pc:chgData name="Ollie Phipps" userId="59b2adad-9407-408b-93f6-3879fe9fe547" providerId="ADAL" clId="{F7231902-ABCF-47CC-AFEA-2FE6880C154D}" dt="2022-01-27T06:43:17.837" v="227" actId="15"/>
        <pc:sldMkLst>
          <pc:docMk/>
          <pc:sldMk cId="1329434090" sldId="274"/>
        </pc:sldMkLst>
        <pc:spChg chg="mod">
          <ac:chgData name="Ollie Phipps" userId="59b2adad-9407-408b-93f6-3879fe9fe547" providerId="ADAL" clId="{F7231902-ABCF-47CC-AFEA-2FE6880C154D}" dt="2022-01-27T06:41:22.320" v="57" actId="20577"/>
          <ac:spMkLst>
            <pc:docMk/>
            <pc:sldMk cId="1329434090" sldId="274"/>
            <ac:spMk id="2" creationId="{38FEC3B0-EE46-429B-B996-A00C9EF12083}"/>
          </ac:spMkLst>
        </pc:spChg>
        <pc:spChg chg="mod">
          <ac:chgData name="Ollie Phipps" userId="59b2adad-9407-408b-93f6-3879fe9fe547" providerId="ADAL" clId="{F7231902-ABCF-47CC-AFEA-2FE6880C154D}" dt="2022-01-27T06:43:17.837" v="227" actId="15"/>
          <ac:spMkLst>
            <pc:docMk/>
            <pc:sldMk cId="1329434090" sldId="274"/>
            <ac:spMk id="3" creationId="{8962E0D4-FECA-459E-BA2C-E3AD32F643CA}"/>
          </ac:spMkLst>
        </pc:spChg>
      </pc:sldChg>
      <pc:sldChg chg="modSp add mod ord">
        <pc:chgData name="Ollie Phipps" userId="59b2adad-9407-408b-93f6-3879fe9fe547" providerId="ADAL" clId="{F7231902-ABCF-47CC-AFEA-2FE6880C154D}" dt="2022-01-27T06:40:55.987" v="47" actId="20577"/>
        <pc:sldMkLst>
          <pc:docMk/>
          <pc:sldMk cId="3864149716" sldId="275"/>
        </pc:sldMkLst>
        <pc:spChg chg="mod">
          <ac:chgData name="Ollie Phipps" userId="59b2adad-9407-408b-93f6-3879fe9fe547" providerId="ADAL" clId="{F7231902-ABCF-47CC-AFEA-2FE6880C154D}" dt="2022-01-27T06:40:48.604" v="35" actId="20577"/>
          <ac:spMkLst>
            <pc:docMk/>
            <pc:sldMk cId="3864149716" sldId="275"/>
            <ac:spMk id="2" creationId="{4F7349DA-0E4A-44B2-8186-6F9FAFDF5BCD}"/>
          </ac:spMkLst>
        </pc:spChg>
        <pc:spChg chg="mod">
          <ac:chgData name="Ollie Phipps" userId="59b2adad-9407-408b-93f6-3879fe9fe547" providerId="ADAL" clId="{F7231902-ABCF-47CC-AFEA-2FE6880C154D}" dt="2022-01-27T06:40:55.987" v="47" actId="20577"/>
          <ac:spMkLst>
            <pc:docMk/>
            <pc:sldMk cId="3864149716" sldId="275"/>
            <ac:spMk id="6" creationId="{B8D9A2A1-7072-43D7-98CD-CB1D969C42F3}"/>
          </ac:spMkLst>
        </pc:spChg>
      </pc:sldChg>
      <pc:sldChg chg="modSp new mod">
        <pc:chgData name="Ollie Phipps" userId="59b2adad-9407-408b-93f6-3879fe9fe547" providerId="ADAL" clId="{F7231902-ABCF-47CC-AFEA-2FE6880C154D}" dt="2022-01-27T06:44:09.270" v="242" actId="15"/>
        <pc:sldMkLst>
          <pc:docMk/>
          <pc:sldMk cId="3488111343" sldId="276"/>
        </pc:sldMkLst>
        <pc:spChg chg="mod">
          <ac:chgData name="Ollie Phipps" userId="59b2adad-9407-408b-93f6-3879fe9fe547" providerId="ADAL" clId="{F7231902-ABCF-47CC-AFEA-2FE6880C154D}" dt="2022-01-27T06:44:09.270" v="242" actId="15"/>
          <ac:spMkLst>
            <pc:docMk/>
            <pc:sldMk cId="3488111343" sldId="276"/>
            <ac:spMk id="3" creationId="{D0F6E1A2-345C-4D0E-A7F8-779120F3C958}"/>
          </ac:spMkLst>
        </pc:spChg>
      </pc:sldChg>
      <pc:sldChg chg="modSp new mod">
        <pc:chgData name="Ollie Phipps" userId="59b2adad-9407-408b-93f6-3879fe9fe547" providerId="ADAL" clId="{F7231902-ABCF-47CC-AFEA-2FE6880C154D}" dt="2022-01-27T06:44:37.937" v="260"/>
        <pc:sldMkLst>
          <pc:docMk/>
          <pc:sldMk cId="3723750545" sldId="277"/>
        </pc:sldMkLst>
        <pc:spChg chg="mod">
          <ac:chgData name="Ollie Phipps" userId="59b2adad-9407-408b-93f6-3879fe9fe547" providerId="ADAL" clId="{F7231902-ABCF-47CC-AFEA-2FE6880C154D}" dt="2022-01-27T06:44:33.837" v="258" actId="20577"/>
          <ac:spMkLst>
            <pc:docMk/>
            <pc:sldMk cId="3723750545" sldId="277"/>
            <ac:spMk id="2" creationId="{4F53B01C-2EB0-4C6F-B2B7-588109162673}"/>
          </ac:spMkLst>
        </pc:spChg>
        <pc:spChg chg="mod">
          <ac:chgData name="Ollie Phipps" userId="59b2adad-9407-408b-93f6-3879fe9fe547" providerId="ADAL" clId="{F7231902-ABCF-47CC-AFEA-2FE6880C154D}" dt="2022-01-27T06:44:37.937" v="260"/>
          <ac:spMkLst>
            <pc:docMk/>
            <pc:sldMk cId="3723750545" sldId="277"/>
            <ac:spMk id="3" creationId="{DC68A08C-2057-42C4-A8D6-E1FE9FE84A4E}"/>
          </ac:spMkLst>
        </pc:spChg>
      </pc:sldChg>
      <pc:sldChg chg="modSp new mod">
        <pc:chgData name="Ollie Phipps" userId="59b2adad-9407-408b-93f6-3879fe9fe547" providerId="ADAL" clId="{F7231902-ABCF-47CC-AFEA-2FE6880C154D}" dt="2022-01-27T06:46:08.747" v="315" actId="255"/>
        <pc:sldMkLst>
          <pc:docMk/>
          <pc:sldMk cId="2511150763" sldId="278"/>
        </pc:sldMkLst>
        <pc:spChg chg="mod">
          <ac:chgData name="Ollie Phipps" userId="59b2adad-9407-408b-93f6-3879fe9fe547" providerId="ADAL" clId="{F7231902-ABCF-47CC-AFEA-2FE6880C154D}" dt="2022-01-27T06:46:08.747" v="315" actId="255"/>
          <ac:spMkLst>
            <pc:docMk/>
            <pc:sldMk cId="2511150763" sldId="278"/>
            <ac:spMk id="2" creationId="{CDD0E3C0-7EA3-4AD7-8522-9CBC8AB3530E}"/>
          </ac:spMkLst>
        </pc:spChg>
        <pc:spChg chg="mod">
          <ac:chgData name="Ollie Phipps" userId="59b2adad-9407-408b-93f6-3879fe9fe547" providerId="ADAL" clId="{F7231902-ABCF-47CC-AFEA-2FE6880C154D}" dt="2022-01-27T06:45:32.746" v="295" actId="113"/>
          <ac:spMkLst>
            <pc:docMk/>
            <pc:sldMk cId="2511150763" sldId="278"/>
            <ac:spMk id="3" creationId="{A417AF63-07B7-45A5-A5EA-F0B2B1493D46}"/>
          </ac:spMkLst>
        </pc:spChg>
      </pc:sldChg>
      <pc:sldChg chg="modSp new mod">
        <pc:chgData name="Ollie Phipps" userId="59b2adad-9407-408b-93f6-3879fe9fe547" providerId="ADAL" clId="{F7231902-ABCF-47CC-AFEA-2FE6880C154D}" dt="2022-01-27T06:46:37.687" v="327" actId="113"/>
        <pc:sldMkLst>
          <pc:docMk/>
          <pc:sldMk cId="3928875418" sldId="279"/>
        </pc:sldMkLst>
        <pc:spChg chg="mod">
          <ac:chgData name="Ollie Phipps" userId="59b2adad-9407-408b-93f6-3879fe9fe547" providerId="ADAL" clId="{F7231902-ABCF-47CC-AFEA-2FE6880C154D}" dt="2022-01-27T06:46:23.787" v="323" actId="20577"/>
          <ac:spMkLst>
            <pc:docMk/>
            <pc:sldMk cId="3928875418" sldId="279"/>
            <ac:spMk id="2" creationId="{6583251D-1823-439B-BB98-90B6E88770EB}"/>
          </ac:spMkLst>
        </pc:spChg>
        <pc:spChg chg="mod">
          <ac:chgData name="Ollie Phipps" userId="59b2adad-9407-408b-93f6-3879fe9fe547" providerId="ADAL" clId="{F7231902-ABCF-47CC-AFEA-2FE6880C154D}" dt="2022-01-27T06:46:37.687" v="327" actId="113"/>
          <ac:spMkLst>
            <pc:docMk/>
            <pc:sldMk cId="3928875418" sldId="279"/>
            <ac:spMk id="3" creationId="{2E5DC685-AE48-480B-AE9C-C1CB05778117}"/>
          </ac:spMkLst>
        </pc:spChg>
      </pc:sldChg>
      <pc:sldChg chg="modSp new mod">
        <pc:chgData name="Ollie Phipps" userId="59b2adad-9407-408b-93f6-3879fe9fe547" providerId="ADAL" clId="{F7231902-ABCF-47CC-AFEA-2FE6880C154D}" dt="2022-01-27T06:47:07.870" v="339" actId="113"/>
        <pc:sldMkLst>
          <pc:docMk/>
          <pc:sldMk cId="1228533136" sldId="280"/>
        </pc:sldMkLst>
        <pc:spChg chg="mod">
          <ac:chgData name="Ollie Phipps" userId="59b2adad-9407-408b-93f6-3879fe9fe547" providerId="ADAL" clId="{F7231902-ABCF-47CC-AFEA-2FE6880C154D}" dt="2022-01-27T06:46:54.421" v="335" actId="20577"/>
          <ac:spMkLst>
            <pc:docMk/>
            <pc:sldMk cId="1228533136" sldId="280"/>
            <ac:spMk id="2" creationId="{B586B2C1-2A27-48C3-AAC4-CA1B303478D1}"/>
          </ac:spMkLst>
        </pc:spChg>
        <pc:spChg chg="mod">
          <ac:chgData name="Ollie Phipps" userId="59b2adad-9407-408b-93f6-3879fe9fe547" providerId="ADAL" clId="{F7231902-ABCF-47CC-AFEA-2FE6880C154D}" dt="2022-01-27T06:47:07.870" v="339" actId="113"/>
          <ac:spMkLst>
            <pc:docMk/>
            <pc:sldMk cId="1228533136" sldId="280"/>
            <ac:spMk id="3" creationId="{2B42B992-C7F7-4A8B-BCDC-291BDE9E547B}"/>
          </ac:spMkLst>
        </pc:spChg>
      </pc:sldChg>
      <pc:sldChg chg="modSp new mod">
        <pc:chgData name="Ollie Phipps" userId="59b2adad-9407-408b-93f6-3879fe9fe547" providerId="ADAL" clId="{F7231902-ABCF-47CC-AFEA-2FE6880C154D}" dt="2022-01-27T06:47:51.337" v="352" actId="20577"/>
        <pc:sldMkLst>
          <pc:docMk/>
          <pc:sldMk cId="2564290828" sldId="281"/>
        </pc:sldMkLst>
        <pc:spChg chg="mod">
          <ac:chgData name="Ollie Phipps" userId="59b2adad-9407-408b-93f6-3879fe9fe547" providerId="ADAL" clId="{F7231902-ABCF-47CC-AFEA-2FE6880C154D}" dt="2022-01-27T06:47:51.337" v="352" actId="20577"/>
          <ac:spMkLst>
            <pc:docMk/>
            <pc:sldMk cId="2564290828" sldId="281"/>
            <ac:spMk id="2" creationId="{3E5AFC53-BCA6-4EF2-BA6E-3E1F4AC8F793}"/>
          </ac:spMkLst>
        </pc:spChg>
        <pc:spChg chg="mod">
          <ac:chgData name="Ollie Phipps" userId="59b2adad-9407-408b-93f6-3879fe9fe547" providerId="ADAL" clId="{F7231902-ABCF-47CC-AFEA-2FE6880C154D}" dt="2022-01-27T06:47:27.520" v="341"/>
          <ac:spMkLst>
            <pc:docMk/>
            <pc:sldMk cId="2564290828" sldId="281"/>
            <ac:spMk id="3" creationId="{2C70AB6B-DF97-4DE1-BDB6-BB67414155C6}"/>
          </ac:spMkLst>
        </pc:spChg>
      </pc:sldChg>
      <pc:sldChg chg="modSp new mod">
        <pc:chgData name="Ollie Phipps" userId="59b2adad-9407-408b-93f6-3879fe9fe547" providerId="ADAL" clId="{F7231902-ABCF-47CC-AFEA-2FE6880C154D}" dt="2022-01-27T06:48:29.654" v="363" actId="207"/>
        <pc:sldMkLst>
          <pc:docMk/>
          <pc:sldMk cId="1761527362" sldId="282"/>
        </pc:sldMkLst>
        <pc:spChg chg="mod">
          <ac:chgData name="Ollie Phipps" userId="59b2adad-9407-408b-93f6-3879fe9fe547" providerId="ADAL" clId="{F7231902-ABCF-47CC-AFEA-2FE6880C154D}" dt="2022-01-27T06:48:09.904" v="360" actId="20577"/>
          <ac:spMkLst>
            <pc:docMk/>
            <pc:sldMk cId="1761527362" sldId="282"/>
            <ac:spMk id="2" creationId="{F6D70477-4ED3-471E-8100-A07F63A85D63}"/>
          </ac:spMkLst>
        </pc:spChg>
        <pc:spChg chg="mod">
          <ac:chgData name="Ollie Phipps" userId="59b2adad-9407-408b-93f6-3879fe9fe547" providerId="ADAL" clId="{F7231902-ABCF-47CC-AFEA-2FE6880C154D}" dt="2022-01-27T06:48:29.654" v="363" actId="207"/>
          <ac:spMkLst>
            <pc:docMk/>
            <pc:sldMk cId="1761527362" sldId="282"/>
            <ac:spMk id="3" creationId="{B9073948-949F-47E1-AE9B-EC356DA26BF1}"/>
          </ac:spMkLst>
        </pc:spChg>
      </pc:sldChg>
      <pc:sldChg chg="modSp new mod">
        <pc:chgData name="Ollie Phipps" userId="59b2adad-9407-408b-93f6-3879fe9fe547" providerId="ADAL" clId="{F7231902-ABCF-47CC-AFEA-2FE6880C154D}" dt="2022-01-27T06:49:01.071" v="370" actId="20577"/>
        <pc:sldMkLst>
          <pc:docMk/>
          <pc:sldMk cId="136323074" sldId="283"/>
        </pc:sldMkLst>
        <pc:spChg chg="mod">
          <ac:chgData name="Ollie Phipps" userId="59b2adad-9407-408b-93f6-3879fe9fe547" providerId="ADAL" clId="{F7231902-ABCF-47CC-AFEA-2FE6880C154D}" dt="2022-01-27T06:48:41.154" v="365"/>
          <ac:spMkLst>
            <pc:docMk/>
            <pc:sldMk cId="136323074" sldId="283"/>
            <ac:spMk id="2" creationId="{8EAD780E-C13A-4313-8C79-1E454B52E803}"/>
          </ac:spMkLst>
        </pc:spChg>
        <pc:spChg chg="mod">
          <ac:chgData name="Ollie Phipps" userId="59b2adad-9407-408b-93f6-3879fe9fe547" providerId="ADAL" clId="{F7231902-ABCF-47CC-AFEA-2FE6880C154D}" dt="2022-01-27T06:49:01.071" v="370" actId="20577"/>
          <ac:spMkLst>
            <pc:docMk/>
            <pc:sldMk cId="136323074" sldId="283"/>
            <ac:spMk id="3" creationId="{7E3C09EC-FD8E-4654-8E66-6285458AAEE7}"/>
          </ac:spMkLst>
        </pc:spChg>
      </pc:sldChg>
      <pc:sldChg chg="modSp new mod">
        <pc:chgData name="Ollie Phipps" userId="59b2adad-9407-408b-93f6-3879fe9fe547" providerId="ADAL" clId="{F7231902-ABCF-47CC-AFEA-2FE6880C154D}" dt="2022-01-27T06:49:27.003" v="377" actId="20577"/>
        <pc:sldMkLst>
          <pc:docMk/>
          <pc:sldMk cId="3776068853" sldId="284"/>
        </pc:sldMkLst>
        <pc:spChg chg="mod">
          <ac:chgData name="Ollie Phipps" userId="59b2adad-9407-408b-93f6-3879fe9fe547" providerId="ADAL" clId="{F7231902-ABCF-47CC-AFEA-2FE6880C154D}" dt="2022-01-27T06:49:27.003" v="377" actId="20577"/>
          <ac:spMkLst>
            <pc:docMk/>
            <pc:sldMk cId="3776068853" sldId="284"/>
            <ac:spMk id="2" creationId="{5E7ACD1A-E025-49CA-8F51-C99FBC5C3B1E}"/>
          </ac:spMkLst>
        </pc:spChg>
        <pc:spChg chg="mod">
          <ac:chgData name="Ollie Phipps" userId="59b2adad-9407-408b-93f6-3879fe9fe547" providerId="ADAL" clId="{F7231902-ABCF-47CC-AFEA-2FE6880C154D}" dt="2022-01-27T06:49:16.154" v="372"/>
          <ac:spMkLst>
            <pc:docMk/>
            <pc:sldMk cId="3776068853" sldId="284"/>
            <ac:spMk id="3" creationId="{F1063631-ED97-47A4-A139-6335B85C0C9C}"/>
          </ac:spMkLst>
        </pc:spChg>
      </pc:sldChg>
      <pc:sldChg chg="modSp new mod">
        <pc:chgData name="Ollie Phipps" userId="59b2adad-9407-408b-93f6-3879fe9fe547" providerId="ADAL" clId="{F7231902-ABCF-47CC-AFEA-2FE6880C154D}" dt="2022-01-27T06:49:59.987" v="383" actId="20577"/>
        <pc:sldMkLst>
          <pc:docMk/>
          <pc:sldMk cId="1358127930" sldId="285"/>
        </pc:sldMkLst>
        <pc:spChg chg="mod">
          <ac:chgData name="Ollie Phipps" userId="59b2adad-9407-408b-93f6-3879fe9fe547" providerId="ADAL" clId="{F7231902-ABCF-47CC-AFEA-2FE6880C154D}" dt="2022-01-27T06:49:38.154" v="379"/>
          <ac:spMkLst>
            <pc:docMk/>
            <pc:sldMk cId="1358127930" sldId="285"/>
            <ac:spMk id="2" creationId="{00D05C8F-E45F-4681-B6C5-3430AD26FF64}"/>
          </ac:spMkLst>
        </pc:spChg>
        <pc:spChg chg="mod">
          <ac:chgData name="Ollie Phipps" userId="59b2adad-9407-408b-93f6-3879fe9fe547" providerId="ADAL" clId="{F7231902-ABCF-47CC-AFEA-2FE6880C154D}" dt="2022-01-27T06:49:59.987" v="383" actId="20577"/>
          <ac:spMkLst>
            <pc:docMk/>
            <pc:sldMk cId="1358127930" sldId="285"/>
            <ac:spMk id="3" creationId="{9883ADF5-59F3-451E-A355-7410C1B7FC77}"/>
          </ac:spMkLst>
        </pc:spChg>
      </pc:sldChg>
      <pc:sldChg chg="modSp new mod">
        <pc:chgData name="Ollie Phipps" userId="59b2adad-9407-408b-93f6-3879fe9fe547" providerId="ADAL" clId="{F7231902-ABCF-47CC-AFEA-2FE6880C154D}" dt="2022-01-27T06:57:05.103" v="693" actId="20577"/>
        <pc:sldMkLst>
          <pc:docMk/>
          <pc:sldMk cId="3341516555" sldId="286"/>
        </pc:sldMkLst>
        <pc:spChg chg="mod">
          <ac:chgData name="Ollie Phipps" userId="59b2adad-9407-408b-93f6-3879fe9fe547" providerId="ADAL" clId="{F7231902-ABCF-47CC-AFEA-2FE6880C154D}" dt="2022-01-27T06:50:23.854" v="384"/>
          <ac:spMkLst>
            <pc:docMk/>
            <pc:sldMk cId="3341516555" sldId="286"/>
            <ac:spMk id="2" creationId="{DE46DF74-5ABD-46E1-9692-43BCD687D446}"/>
          </ac:spMkLst>
        </pc:spChg>
        <pc:spChg chg="mod">
          <ac:chgData name="Ollie Phipps" userId="59b2adad-9407-408b-93f6-3879fe9fe547" providerId="ADAL" clId="{F7231902-ABCF-47CC-AFEA-2FE6880C154D}" dt="2022-01-27T06:57:05.103" v="693" actId="20577"/>
          <ac:spMkLst>
            <pc:docMk/>
            <pc:sldMk cId="3341516555" sldId="286"/>
            <ac:spMk id="3" creationId="{C8FD0346-016C-4530-BE63-712A0A9CC921}"/>
          </ac:spMkLst>
        </pc:spChg>
      </pc:sldChg>
      <pc:sldChg chg="modSp new mod">
        <pc:chgData name="Ollie Phipps" userId="59b2adad-9407-408b-93f6-3879fe9fe547" providerId="ADAL" clId="{F7231902-ABCF-47CC-AFEA-2FE6880C154D}" dt="2022-01-27T06:51:53.454" v="427" actId="20577"/>
        <pc:sldMkLst>
          <pc:docMk/>
          <pc:sldMk cId="2729476468" sldId="287"/>
        </pc:sldMkLst>
        <pc:spChg chg="mod">
          <ac:chgData name="Ollie Phipps" userId="59b2adad-9407-408b-93f6-3879fe9fe547" providerId="ADAL" clId="{F7231902-ABCF-47CC-AFEA-2FE6880C154D}" dt="2022-01-27T06:51:04.020" v="388"/>
          <ac:spMkLst>
            <pc:docMk/>
            <pc:sldMk cId="2729476468" sldId="287"/>
            <ac:spMk id="2" creationId="{C6EFB1C9-3450-49D3-90EE-AAC353845295}"/>
          </ac:spMkLst>
        </pc:spChg>
        <pc:spChg chg="mod">
          <ac:chgData name="Ollie Phipps" userId="59b2adad-9407-408b-93f6-3879fe9fe547" providerId="ADAL" clId="{F7231902-ABCF-47CC-AFEA-2FE6880C154D}" dt="2022-01-27T06:51:53.454" v="427" actId="20577"/>
          <ac:spMkLst>
            <pc:docMk/>
            <pc:sldMk cId="2729476468" sldId="287"/>
            <ac:spMk id="3" creationId="{389530D1-ABC0-4535-A998-2C785B2D60A6}"/>
          </ac:spMkLst>
        </pc:spChg>
      </pc:sldChg>
      <pc:sldChg chg="new del">
        <pc:chgData name="Ollie Phipps" userId="59b2adad-9407-408b-93f6-3879fe9fe547" providerId="ADAL" clId="{F7231902-ABCF-47CC-AFEA-2FE6880C154D}" dt="2022-01-27T06:52:10.271" v="430" actId="47"/>
        <pc:sldMkLst>
          <pc:docMk/>
          <pc:sldMk cId="1873088986" sldId="288"/>
        </pc:sldMkLst>
      </pc:sldChg>
      <pc:sldChg chg="add">
        <pc:chgData name="Ollie Phipps" userId="59b2adad-9407-408b-93f6-3879fe9fe547" providerId="ADAL" clId="{F7231902-ABCF-47CC-AFEA-2FE6880C154D}" dt="2022-01-27T06:52:08.010" v="429"/>
        <pc:sldMkLst>
          <pc:docMk/>
          <pc:sldMk cId="597830657" sldId="289"/>
        </pc:sldMkLst>
      </pc:sldChg>
      <pc:sldChg chg="addSp delSp modSp new mod modClrScheme chgLayout">
        <pc:chgData name="Ollie Phipps" userId="59b2adad-9407-408b-93f6-3879fe9fe547" providerId="ADAL" clId="{F7231902-ABCF-47CC-AFEA-2FE6880C154D}" dt="2022-01-27T06:52:50.737" v="485" actId="1036"/>
        <pc:sldMkLst>
          <pc:docMk/>
          <pc:sldMk cId="558658947" sldId="290"/>
        </pc:sldMkLst>
        <pc:spChg chg="del mod ord">
          <ac:chgData name="Ollie Phipps" userId="59b2adad-9407-408b-93f6-3879fe9fe547" providerId="ADAL" clId="{F7231902-ABCF-47CC-AFEA-2FE6880C154D}" dt="2022-01-27T06:52:18.137" v="432" actId="700"/>
          <ac:spMkLst>
            <pc:docMk/>
            <pc:sldMk cId="558658947" sldId="290"/>
            <ac:spMk id="2" creationId="{0BF068A3-A729-4103-91D6-7E47B1017381}"/>
          </ac:spMkLst>
        </pc:spChg>
        <pc:spChg chg="del mod ord">
          <ac:chgData name="Ollie Phipps" userId="59b2adad-9407-408b-93f6-3879fe9fe547" providerId="ADAL" clId="{F7231902-ABCF-47CC-AFEA-2FE6880C154D}" dt="2022-01-27T06:52:18.137" v="432" actId="700"/>
          <ac:spMkLst>
            <pc:docMk/>
            <pc:sldMk cId="558658947" sldId="290"/>
            <ac:spMk id="3" creationId="{3C32FED6-3CCD-49EE-8EDC-94025ABC7997}"/>
          </ac:spMkLst>
        </pc:spChg>
        <pc:spChg chg="add mod ord">
          <ac:chgData name="Ollie Phipps" userId="59b2adad-9407-408b-93f6-3879fe9fe547" providerId="ADAL" clId="{F7231902-ABCF-47CC-AFEA-2FE6880C154D}" dt="2022-01-27T06:52:50.737" v="485" actId="1036"/>
          <ac:spMkLst>
            <pc:docMk/>
            <pc:sldMk cId="558658947" sldId="290"/>
            <ac:spMk id="4" creationId="{C0670EEB-FA6F-4483-B45C-460DF706406A}"/>
          </ac:spMkLst>
        </pc:spChg>
        <pc:spChg chg="add del mod ord">
          <ac:chgData name="Ollie Phipps" userId="59b2adad-9407-408b-93f6-3879fe9fe547" providerId="ADAL" clId="{F7231902-ABCF-47CC-AFEA-2FE6880C154D}" dt="2022-01-27T06:52:46.070" v="476" actId="478"/>
          <ac:spMkLst>
            <pc:docMk/>
            <pc:sldMk cId="558658947" sldId="290"/>
            <ac:spMk id="5" creationId="{B6241839-D5DB-4C93-B457-342EE2775530}"/>
          </ac:spMkLst>
        </pc:spChg>
      </pc:sldChg>
      <pc:sldChg chg="add del">
        <pc:chgData name="Ollie Phipps" userId="59b2adad-9407-408b-93f6-3879fe9fe547" providerId="ADAL" clId="{F7231902-ABCF-47CC-AFEA-2FE6880C154D}" dt="2022-01-27T06:55:28.196" v="629"/>
        <pc:sldMkLst>
          <pc:docMk/>
          <pc:sldMk cId="2407056030" sldId="29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38D4-AB3C-43DF-9C0B-B6FC623E5D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8E52005-E1F7-4E10-932E-F8AB169070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EFB7346-9C2D-4F1B-808C-FAB0FDA6BB1B}"/>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5" name="Footer Placeholder 4">
            <a:extLst>
              <a:ext uri="{FF2B5EF4-FFF2-40B4-BE49-F238E27FC236}">
                <a16:creationId xmlns:a16="http://schemas.microsoft.com/office/drawing/2014/main" id="{B9E18112-3CAB-4425-B16A-28882AAFB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A8F12B-2010-4E6C-A232-B6EC2994F909}"/>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2981102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B9E7-045F-4AE7-8F35-A9B7280E17B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37EFE0-FDE7-41B6-BC33-52D399D0D3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B35B76-BFB0-4AB3-974D-FE3F78570A16}"/>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5" name="Footer Placeholder 4">
            <a:extLst>
              <a:ext uri="{FF2B5EF4-FFF2-40B4-BE49-F238E27FC236}">
                <a16:creationId xmlns:a16="http://schemas.microsoft.com/office/drawing/2014/main" id="{D3F9F7E3-0340-4D9B-B825-5B471F4344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EDB9ED-BDDB-4387-8B01-376F1BBCBA1D}"/>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311992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3F4E23-3CA6-4DC9-A504-1370E4050C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194A8A-89C3-4C74-9F34-7E5AF743C5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C14031-6F2D-428E-8559-ED6BAD4BF120}"/>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5" name="Footer Placeholder 4">
            <a:extLst>
              <a:ext uri="{FF2B5EF4-FFF2-40B4-BE49-F238E27FC236}">
                <a16:creationId xmlns:a16="http://schemas.microsoft.com/office/drawing/2014/main" id="{FF8CBDB5-F833-4492-87C7-3A89DAF094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D8D2D5-8733-49EC-8876-02F63781388B}"/>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113461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59EF-FC4B-4B76-9F98-33000F7AC0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BB5296-FB50-4477-BE3A-6E8480146A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914EC5-C505-489C-81F2-4F434AE6A9A2}"/>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5" name="Footer Placeholder 4">
            <a:extLst>
              <a:ext uri="{FF2B5EF4-FFF2-40B4-BE49-F238E27FC236}">
                <a16:creationId xmlns:a16="http://schemas.microsoft.com/office/drawing/2014/main" id="{5A48446A-4E87-4E4B-83D2-561590A98D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29D8CA-347B-4113-BA9B-977268884083}"/>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724162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45F2B-7AE9-4BC0-8514-E9BDB2CC87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832049-FFA8-473D-B2AE-0640B5462B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B375C6-D35A-497C-A6B7-DA141BBF1886}"/>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5" name="Footer Placeholder 4">
            <a:extLst>
              <a:ext uri="{FF2B5EF4-FFF2-40B4-BE49-F238E27FC236}">
                <a16:creationId xmlns:a16="http://schemas.microsoft.com/office/drawing/2014/main" id="{830B2B00-8B33-4146-8C23-7258A3C537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F30FBD-0FF5-4BA8-8E7A-CC462834BC79}"/>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40297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BFE8E-E90F-4048-8C04-7CC5A987FD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C8A957-DA7F-4D4C-8F68-62E576706D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1F1DB0-CC5E-4813-B997-6D7D66CC9C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B9BF5E-8667-4C0C-9155-5EA59404EFBD}"/>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6" name="Footer Placeholder 5">
            <a:extLst>
              <a:ext uri="{FF2B5EF4-FFF2-40B4-BE49-F238E27FC236}">
                <a16:creationId xmlns:a16="http://schemas.microsoft.com/office/drawing/2014/main" id="{C8A3AF18-0EC7-448D-B2C7-5D142EF6F3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4B4BCF-F4F1-409E-8D62-7AFF259F938E}"/>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57472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ADF9C-DAAC-485B-A13A-AE0FFB6EC4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17C04A-12DA-4672-8E02-F14E01AC19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1A33D7-3A38-4498-B62D-FBEE6D924A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473F6E0-EEB9-4826-BB67-072F200374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A9DB52-87F5-42B1-9919-2A3ABEABAB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01165FA-0736-48F0-9CBE-AA69900F1014}"/>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8" name="Footer Placeholder 7">
            <a:extLst>
              <a:ext uri="{FF2B5EF4-FFF2-40B4-BE49-F238E27FC236}">
                <a16:creationId xmlns:a16="http://schemas.microsoft.com/office/drawing/2014/main" id="{BC769AAC-2846-4BF2-BDF9-3B66F3B34B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B0D7F4-874D-4025-AF37-56D5E02A5F14}"/>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394792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8BB68-0A30-4963-9912-262A56B0AB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777819-CCE7-4223-9CC6-90A095513C44}"/>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4" name="Footer Placeholder 3">
            <a:extLst>
              <a:ext uri="{FF2B5EF4-FFF2-40B4-BE49-F238E27FC236}">
                <a16:creationId xmlns:a16="http://schemas.microsoft.com/office/drawing/2014/main" id="{DF09481A-1BFA-43EC-B69D-64914083D2A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AF18FA-0875-4A12-ABDE-58E77A5A711B}"/>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249636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B222FA-B12C-4878-896A-85D2752CA200}"/>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3" name="Footer Placeholder 2">
            <a:extLst>
              <a:ext uri="{FF2B5EF4-FFF2-40B4-BE49-F238E27FC236}">
                <a16:creationId xmlns:a16="http://schemas.microsoft.com/office/drawing/2014/main" id="{DA49BA30-076D-47BD-9F01-82DF9B031C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5B2C88C-B157-47E0-B196-131158009290}"/>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165209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AC71-D176-4CC8-B23C-DBEB4557B6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97648D6-E02A-4D9F-AF99-94CC15B038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556896-2B38-4A1D-AEB9-C2B96FF09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1D300-C9C3-446C-9EED-52BB994556A9}"/>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6" name="Footer Placeholder 5">
            <a:extLst>
              <a:ext uri="{FF2B5EF4-FFF2-40B4-BE49-F238E27FC236}">
                <a16:creationId xmlns:a16="http://schemas.microsoft.com/office/drawing/2014/main" id="{7C2B9AD4-372A-4DAB-BD4C-22D424C427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0A2271-74D2-45F9-92E2-3E7DA4F99E8C}"/>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418746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637D-35D9-48C2-AF48-CF4A3F00C0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00C86CF-06FD-4AAC-BE5F-D99C091F01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BFDB2AF-4B72-4050-9119-F3FEE284E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892554-01AE-40BD-9520-A1EA8FF6F928}"/>
              </a:ext>
            </a:extLst>
          </p:cNvPr>
          <p:cNvSpPr>
            <a:spLocks noGrp="1"/>
          </p:cNvSpPr>
          <p:nvPr>
            <p:ph type="dt" sz="half" idx="10"/>
          </p:nvPr>
        </p:nvSpPr>
        <p:spPr/>
        <p:txBody>
          <a:bodyPr/>
          <a:lstStyle/>
          <a:p>
            <a:fld id="{59858903-5819-4282-A42D-F0BAF0C04CE9}" type="datetimeFigureOut">
              <a:rPr lang="en-GB" smtClean="0"/>
              <a:t>27/01/2022</a:t>
            </a:fld>
            <a:endParaRPr lang="en-GB"/>
          </a:p>
        </p:txBody>
      </p:sp>
      <p:sp>
        <p:nvSpPr>
          <p:cNvPr id="6" name="Footer Placeholder 5">
            <a:extLst>
              <a:ext uri="{FF2B5EF4-FFF2-40B4-BE49-F238E27FC236}">
                <a16:creationId xmlns:a16="http://schemas.microsoft.com/office/drawing/2014/main" id="{B3F56085-BDB4-4945-9125-988D4D238B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5410E7-5CFC-451A-8643-05AD6488FA96}"/>
              </a:ext>
            </a:extLst>
          </p:cNvPr>
          <p:cNvSpPr>
            <a:spLocks noGrp="1"/>
          </p:cNvSpPr>
          <p:nvPr>
            <p:ph type="sldNum" sz="quarter" idx="12"/>
          </p:nvPr>
        </p:nvSpPr>
        <p:spPr/>
        <p:txBody>
          <a:bodyPr/>
          <a:lstStyle/>
          <a:p>
            <a:fld id="{7FA7A8F8-ABDC-41D1-BDAB-FBA796967D77}" type="slidenum">
              <a:rPr lang="en-GB" smtClean="0"/>
              <a:t>‹#›</a:t>
            </a:fld>
            <a:endParaRPr lang="en-GB"/>
          </a:p>
        </p:txBody>
      </p:sp>
    </p:spTree>
    <p:extLst>
      <p:ext uri="{BB962C8B-B14F-4D97-AF65-F5344CB8AC3E}">
        <p14:creationId xmlns:p14="http://schemas.microsoft.com/office/powerpoint/2010/main" val="3023286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8488B1-C931-4950-BA5D-69F961ACFF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F31E45-EFB4-4B78-AC1C-DCB2D1C3BF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B3DBBF-51DC-4E44-ADEF-1FC0F3E9FE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58903-5819-4282-A42D-F0BAF0C04CE9}" type="datetimeFigureOut">
              <a:rPr lang="en-GB" smtClean="0"/>
              <a:t>27/01/2022</a:t>
            </a:fld>
            <a:endParaRPr lang="en-GB"/>
          </a:p>
        </p:txBody>
      </p:sp>
      <p:sp>
        <p:nvSpPr>
          <p:cNvPr id="5" name="Footer Placeholder 4">
            <a:extLst>
              <a:ext uri="{FF2B5EF4-FFF2-40B4-BE49-F238E27FC236}">
                <a16:creationId xmlns:a16="http://schemas.microsoft.com/office/drawing/2014/main" id="{E8D5397C-2ADA-4346-A02D-A93790D67F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CD2C6BF-03E5-495F-8F5E-43905A454E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7A8F8-ABDC-41D1-BDAB-FBA796967D77}" type="slidenum">
              <a:rPr lang="en-GB" smtClean="0"/>
              <a:t>‹#›</a:t>
            </a:fld>
            <a:endParaRPr lang="en-GB"/>
          </a:p>
        </p:txBody>
      </p:sp>
    </p:spTree>
    <p:extLst>
      <p:ext uri="{BB962C8B-B14F-4D97-AF65-F5344CB8AC3E}">
        <p14:creationId xmlns:p14="http://schemas.microsoft.com/office/powerpoint/2010/main" val="381540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mailto:apprenticeships@canterbury.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9DA-0E4A-44B2-8186-6F9FAFDF5BCD}"/>
              </a:ext>
            </a:extLst>
          </p:cNvPr>
          <p:cNvSpPr>
            <a:spLocks noGrp="1"/>
          </p:cNvSpPr>
          <p:nvPr>
            <p:ph type="ctrTitle"/>
          </p:nvPr>
        </p:nvSpPr>
        <p:spPr>
          <a:xfrm>
            <a:off x="1524000" y="1959850"/>
            <a:ext cx="9144000" cy="1953346"/>
          </a:xfrm>
        </p:spPr>
        <p:txBody>
          <a:bodyPr/>
          <a:lstStyle/>
          <a:p>
            <a:r>
              <a:rPr lang="en-GB"/>
              <a:t>Non-Medical Prescribing</a:t>
            </a:r>
            <a:endParaRPr lang="en-GB" dirty="0"/>
          </a:p>
        </p:txBody>
      </p:sp>
      <p:pic>
        <p:nvPicPr>
          <p:cNvPr id="1026" name="Picture 2" descr="CCCU Logo">
            <a:extLst>
              <a:ext uri="{FF2B5EF4-FFF2-40B4-BE49-F238E27FC236}">
                <a16:creationId xmlns:a16="http://schemas.microsoft.com/office/drawing/2014/main" id="{AD4F3DAF-5AA3-49BC-975A-3CD0C1B9F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929" y="260209"/>
            <a:ext cx="4074415" cy="1655762"/>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5">
            <a:extLst>
              <a:ext uri="{FF2B5EF4-FFF2-40B4-BE49-F238E27FC236}">
                <a16:creationId xmlns:a16="http://schemas.microsoft.com/office/drawing/2014/main" id="{B8D9A2A1-7072-43D7-98CD-CB1D969C42F3}"/>
              </a:ext>
            </a:extLst>
          </p:cNvPr>
          <p:cNvSpPr>
            <a:spLocks noGrp="1"/>
          </p:cNvSpPr>
          <p:nvPr>
            <p:ph type="subTitle" idx="1"/>
          </p:nvPr>
        </p:nvSpPr>
        <p:spPr>
          <a:xfrm>
            <a:off x="1524000" y="3828516"/>
            <a:ext cx="9144000" cy="1429284"/>
          </a:xfrm>
        </p:spPr>
        <p:txBody>
          <a:bodyPr/>
          <a:lstStyle/>
          <a:p>
            <a:r>
              <a:rPr lang="en-GB"/>
              <a:t>Stakeholder &amp; Practice Partners</a:t>
            </a:r>
            <a:endParaRPr lang="en-GB" dirty="0"/>
          </a:p>
        </p:txBody>
      </p:sp>
      <p:sp>
        <p:nvSpPr>
          <p:cNvPr id="3" name="TextBox 2">
            <a:extLst>
              <a:ext uri="{FF2B5EF4-FFF2-40B4-BE49-F238E27FC236}">
                <a16:creationId xmlns:a16="http://schemas.microsoft.com/office/drawing/2014/main" id="{1B5B52BA-6F9E-42CA-A171-79C5B462B56F}"/>
              </a:ext>
            </a:extLst>
          </p:cNvPr>
          <p:cNvSpPr txBox="1"/>
          <p:nvPr/>
        </p:nvSpPr>
        <p:spPr>
          <a:xfrm>
            <a:off x="397164" y="5024582"/>
            <a:ext cx="4267200" cy="1200329"/>
          </a:xfrm>
          <a:prstGeom prst="rect">
            <a:avLst/>
          </a:prstGeom>
          <a:noFill/>
        </p:spPr>
        <p:txBody>
          <a:bodyPr wrap="square" rtlCol="0">
            <a:spAutoFit/>
          </a:bodyPr>
          <a:lstStyle/>
          <a:p>
            <a:r>
              <a:rPr lang="en-GB" dirty="0"/>
              <a:t>Ollie Phipps</a:t>
            </a:r>
          </a:p>
          <a:p>
            <a:r>
              <a:rPr lang="en-GB" dirty="0"/>
              <a:t>Course Director Non-Medical Prescribing</a:t>
            </a:r>
          </a:p>
          <a:p>
            <a:r>
              <a:rPr lang="en-GB" dirty="0"/>
              <a:t>Course Director MSc ACP</a:t>
            </a:r>
          </a:p>
          <a:p>
            <a:r>
              <a:rPr lang="en-GB" dirty="0"/>
              <a:t>Consultant Nurse Acute Medicine</a:t>
            </a:r>
          </a:p>
        </p:txBody>
      </p:sp>
    </p:spTree>
    <p:extLst>
      <p:ext uri="{BB962C8B-B14F-4D97-AF65-F5344CB8AC3E}">
        <p14:creationId xmlns:p14="http://schemas.microsoft.com/office/powerpoint/2010/main" val="3281164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10728-626F-420C-82DD-BA122FF43412}"/>
              </a:ext>
            </a:extLst>
          </p:cNvPr>
          <p:cNvSpPr>
            <a:spLocks noGrp="1"/>
          </p:cNvSpPr>
          <p:nvPr>
            <p:ph type="title"/>
          </p:nvPr>
        </p:nvSpPr>
        <p:spPr/>
        <p:txBody>
          <a:bodyPr/>
          <a:lstStyle/>
          <a:p>
            <a:r>
              <a:rPr lang="en-GB" dirty="0"/>
              <a:t>Hours</a:t>
            </a:r>
          </a:p>
        </p:txBody>
      </p:sp>
      <p:sp>
        <p:nvSpPr>
          <p:cNvPr id="3" name="Content Placeholder 2">
            <a:extLst>
              <a:ext uri="{FF2B5EF4-FFF2-40B4-BE49-F238E27FC236}">
                <a16:creationId xmlns:a16="http://schemas.microsoft.com/office/drawing/2014/main" id="{587BBAED-A9B0-4F56-8CA0-1B03513174F9}"/>
              </a:ext>
            </a:extLst>
          </p:cNvPr>
          <p:cNvSpPr>
            <a:spLocks noGrp="1"/>
          </p:cNvSpPr>
          <p:nvPr>
            <p:ph idx="1"/>
          </p:nvPr>
        </p:nvSpPr>
        <p:spPr/>
        <p:txBody>
          <a:bodyPr/>
          <a:lstStyle/>
          <a:p>
            <a:r>
              <a:rPr lang="en-GB" altLang="en-US" dirty="0"/>
              <a:t>10 days of Face to Face Teaching – 75 hours</a:t>
            </a:r>
          </a:p>
          <a:p>
            <a:endParaRPr lang="en-GB" altLang="en-US" dirty="0"/>
          </a:p>
          <a:p>
            <a:r>
              <a:rPr lang="en-GB" altLang="en-US" dirty="0"/>
              <a:t>90 hours clinical supernumerary time</a:t>
            </a:r>
          </a:p>
          <a:p>
            <a:endParaRPr lang="en-GB" altLang="en-US" dirty="0"/>
          </a:p>
          <a:p>
            <a:r>
              <a:rPr lang="en-GB" altLang="en-US" dirty="0"/>
              <a:t>10 days (10 x 7.5hrs = 75 hours) of mandatory employer study</a:t>
            </a:r>
          </a:p>
          <a:p>
            <a:endParaRPr lang="en-GB" altLang="en-US" dirty="0"/>
          </a:p>
          <a:p>
            <a:r>
              <a:rPr lang="en-GB" altLang="en-US" dirty="0"/>
              <a:t>175 hours for remaining study time – students time</a:t>
            </a:r>
          </a:p>
          <a:p>
            <a:endParaRPr lang="en-GB" dirty="0"/>
          </a:p>
        </p:txBody>
      </p:sp>
    </p:spTree>
    <p:extLst>
      <p:ext uri="{BB962C8B-B14F-4D97-AF65-F5344CB8AC3E}">
        <p14:creationId xmlns:p14="http://schemas.microsoft.com/office/powerpoint/2010/main" val="412009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B9DDA4C-0B32-4088-BDA1-D5A96F748897}"/>
              </a:ext>
            </a:extLst>
          </p:cNvPr>
          <p:cNvGraphicFramePr>
            <a:graphicFrameLocks noGrp="1"/>
          </p:cNvGraphicFramePr>
          <p:nvPr>
            <p:extLst>
              <p:ext uri="{D42A27DB-BD31-4B8C-83A1-F6EECF244321}">
                <p14:modId xmlns:p14="http://schemas.microsoft.com/office/powerpoint/2010/main" val="3449230266"/>
              </p:ext>
            </p:extLst>
          </p:nvPr>
        </p:nvGraphicFramePr>
        <p:xfrm>
          <a:off x="951103" y="122173"/>
          <a:ext cx="8939561" cy="6680158"/>
        </p:xfrm>
        <a:graphic>
          <a:graphicData uri="http://schemas.openxmlformats.org/drawingml/2006/table">
            <a:tbl>
              <a:tblPr firstRow="1" firstCol="1" bandRow="1"/>
              <a:tblGrid>
                <a:gridCol w="497766">
                  <a:extLst>
                    <a:ext uri="{9D8B030D-6E8A-4147-A177-3AD203B41FA5}">
                      <a16:colId xmlns:a16="http://schemas.microsoft.com/office/drawing/2014/main" val="3196655350"/>
                    </a:ext>
                  </a:extLst>
                </a:gridCol>
                <a:gridCol w="793292">
                  <a:extLst>
                    <a:ext uri="{9D8B030D-6E8A-4147-A177-3AD203B41FA5}">
                      <a16:colId xmlns:a16="http://schemas.microsoft.com/office/drawing/2014/main" val="1794536755"/>
                    </a:ext>
                  </a:extLst>
                </a:gridCol>
                <a:gridCol w="1412945">
                  <a:extLst>
                    <a:ext uri="{9D8B030D-6E8A-4147-A177-3AD203B41FA5}">
                      <a16:colId xmlns:a16="http://schemas.microsoft.com/office/drawing/2014/main" val="638994941"/>
                    </a:ext>
                  </a:extLst>
                </a:gridCol>
                <a:gridCol w="2660190">
                  <a:extLst>
                    <a:ext uri="{9D8B030D-6E8A-4147-A177-3AD203B41FA5}">
                      <a16:colId xmlns:a16="http://schemas.microsoft.com/office/drawing/2014/main" val="945794551"/>
                    </a:ext>
                  </a:extLst>
                </a:gridCol>
                <a:gridCol w="3575368">
                  <a:extLst>
                    <a:ext uri="{9D8B030D-6E8A-4147-A177-3AD203B41FA5}">
                      <a16:colId xmlns:a16="http://schemas.microsoft.com/office/drawing/2014/main" val="2343366550"/>
                    </a:ext>
                  </a:extLst>
                </a:gridCol>
              </a:tblGrid>
              <a:tr h="164387">
                <a:tc>
                  <a:txBody>
                    <a:bodyPr/>
                    <a:lstStyle/>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200" b="0" i="0" u="none" strike="noStrike">
                          <a:effectLst/>
                          <a:latin typeface="+mn-lt"/>
                          <a:ea typeface="Calibri" panose="020F0502020204030204" pitchFamily="34" charset="0"/>
                          <a:cs typeface="Times New Roman" panose="02020603050405020304" pitchFamily="18" charset="0"/>
                        </a:rPr>
                        <a:t>Room</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200" b="0"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200" b="0" i="0" u="none" strike="noStrike">
                          <a:effectLst/>
                          <a:latin typeface="+mn-lt"/>
                          <a:ea typeface="Calibri" panose="020F0502020204030204" pitchFamily="34" charset="0"/>
                          <a:cs typeface="Times New Roman" panose="02020603050405020304" pitchFamily="18" charset="0"/>
                        </a:rPr>
                        <a:t>AM (0900-1200)</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200" b="0" i="0" u="none" strike="noStrike">
                          <a:effectLst/>
                          <a:latin typeface="+mn-lt"/>
                          <a:ea typeface="Calibri" panose="020F0502020204030204" pitchFamily="34" charset="0"/>
                          <a:cs typeface="Times New Roman" panose="02020603050405020304" pitchFamily="18" charset="0"/>
                        </a:rPr>
                        <a:t>PM (1300-1600)</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0610796"/>
                  </a:ext>
                </a:extLst>
              </a:tr>
              <a:tr h="1490447">
                <a:tc>
                  <a:txBody>
                    <a:bodyPr/>
                    <a:lstStyle/>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20</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VH</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0.04</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Day One</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11</a:t>
                      </a:r>
                      <a:r>
                        <a:rPr lang="en-GB" sz="1200" b="1" i="0" u="none" strike="noStrike" baseline="30000" dirty="0">
                          <a:solidFill>
                            <a:srgbClr val="000000"/>
                          </a:solidFill>
                          <a:effectLst/>
                          <a:latin typeface="+mn-lt"/>
                          <a:ea typeface="Calibri" panose="020F0502020204030204" pitchFamily="34" charset="0"/>
                          <a:cs typeface="Times New Roman" panose="02020603050405020304" pitchFamily="18" charset="0"/>
                        </a:rPr>
                        <a:t>th</a:t>
                      </a: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 Jan 22</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Ollie</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Welcome/Registration/Intro</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The Programme</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Portfolio</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Practice Assessments/OECP</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Exams</a:t>
                      </a: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Essential Clinical Decisions</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Influences/Bias on Prescribing</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Sources of Evidence</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The BNF App / The EMC</a:t>
                      </a: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152047423"/>
                  </a:ext>
                </a:extLst>
              </a:tr>
              <a:tr h="1108403">
                <a:tc>
                  <a:txBody>
                    <a:bodyPr/>
                    <a:lstStyle/>
                    <a:p>
                      <a:pPr algn="l"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20</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p>
                      <a:pPr algn="ctr" fontAlgn="t">
                        <a:lnSpc>
                          <a:spcPct val="107000"/>
                        </a:lnSpc>
                        <a:spcBef>
                          <a:spcPts val="0"/>
                        </a:spcBef>
                        <a:spcAft>
                          <a:spcPts val="800"/>
                        </a:spcAft>
                      </a:pPr>
                      <a:r>
                        <a:rPr lang="en-GB" sz="1200" b="1" i="0" u="none" strike="noStrike">
                          <a:solidFill>
                            <a:srgbClr val="000000"/>
                          </a:solidFill>
                          <a:effectLst/>
                          <a:latin typeface="+mn-lt"/>
                          <a:ea typeface="Calibri" panose="020F0502020204030204" pitchFamily="34" charset="0"/>
                          <a:cs typeface="Times New Roman" panose="02020603050405020304" pitchFamily="18" charset="0"/>
                        </a:rPr>
                        <a:t>Lg16</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Day Two</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12</a:t>
                      </a:r>
                      <a:r>
                        <a:rPr lang="en-GB" sz="1200" b="1" i="0" u="none" strike="noStrike" baseline="30000" dirty="0">
                          <a:solidFill>
                            <a:srgbClr val="000000"/>
                          </a:solidFill>
                          <a:effectLst/>
                          <a:latin typeface="+mn-lt"/>
                          <a:ea typeface="Calibri" panose="020F0502020204030204" pitchFamily="34" charset="0"/>
                          <a:cs typeface="Times New Roman" panose="02020603050405020304" pitchFamily="18" charset="0"/>
                        </a:rPr>
                        <a:t>th</a:t>
                      </a: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 Jan 22</a:t>
                      </a: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Liz</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Standards &amp; Prescribing Framework</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Scope of Practice</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“Your Drugs”</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Extremes of Age &amp; Special Groups Prescribing </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08691336"/>
                  </a:ext>
                </a:extLst>
              </a:tr>
              <a:tr h="317722">
                <a:tc>
                  <a:txBody>
                    <a:bodyPr/>
                    <a:lstStyle/>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fontAlgn="t">
                        <a:lnSpc>
                          <a:spcPct val="107000"/>
                        </a:lnSpc>
                        <a:spcBef>
                          <a:spcPts val="0"/>
                        </a:spcBef>
                        <a:spcAft>
                          <a:spcPts val="800"/>
                        </a:spcAft>
                      </a:pPr>
                      <a:r>
                        <a:rPr lang="en-GB" sz="1200" b="0"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Self Directed Study</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gridSpan="2">
                  <a:txBody>
                    <a:bodyPr/>
                    <a:lstStyle/>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Prescribing Work Book</a:t>
                      </a: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txBody>
                  <a:tcPr marL="62163" marR="62163" marT="31082" marB="310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hMerge="1">
                  <a:txBody>
                    <a:bodyPr/>
                    <a:lstStyle/>
                    <a:p>
                      <a:endParaRPr lang="en-GB"/>
                    </a:p>
                  </a:txBody>
                  <a:tcPr/>
                </a:tc>
                <a:extLst>
                  <a:ext uri="{0D108BD9-81ED-4DB2-BD59-A6C34878D82A}">
                    <a16:rowId xmlns:a16="http://schemas.microsoft.com/office/drawing/2014/main" val="2465542208"/>
                  </a:ext>
                </a:extLst>
              </a:tr>
              <a:tr h="917381">
                <a:tc>
                  <a:txBody>
                    <a:bodyPr/>
                    <a:lstStyle/>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24</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p>
                      <a:pPr algn="ctr" fontAlgn="t">
                        <a:lnSpc>
                          <a:spcPct val="107000"/>
                        </a:lnSpc>
                        <a:spcBef>
                          <a:spcPts val="0"/>
                        </a:spcBef>
                        <a:spcAft>
                          <a:spcPts val="800"/>
                        </a:spcAft>
                      </a:pPr>
                      <a:r>
                        <a:rPr lang="en-GB" sz="1200" b="1" i="0" u="none" strike="noStrike">
                          <a:solidFill>
                            <a:srgbClr val="000000"/>
                          </a:solidFill>
                          <a:effectLst/>
                          <a:latin typeface="+mn-lt"/>
                          <a:ea typeface="Calibri" panose="020F0502020204030204" pitchFamily="34" charset="0"/>
                          <a:cs typeface="Times New Roman" panose="02020603050405020304" pitchFamily="18" charset="0"/>
                        </a:rPr>
                        <a:t>VH 0.04</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Day Three</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8</a:t>
                      </a:r>
                      <a:r>
                        <a:rPr lang="en-GB" sz="1200" b="1" i="0" u="none" strike="noStrike" baseline="30000" dirty="0">
                          <a:solidFill>
                            <a:srgbClr val="000000"/>
                          </a:solidFill>
                          <a:effectLst/>
                          <a:latin typeface="+mn-lt"/>
                          <a:ea typeface="Calibri" panose="020F0502020204030204" pitchFamily="34" charset="0"/>
                          <a:cs typeface="Times New Roman" panose="02020603050405020304" pitchFamily="18" charset="0"/>
                        </a:rPr>
                        <a:t>th</a:t>
                      </a: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 Feb 22</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Liz</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Detection, Prevention &amp; Reporting ADR’s</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Yellow Cards</a:t>
                      </a:r>
                      <a:endParaRPr lang="en-GB" sz="1200" b="0" i="0" u="none" strike="noStrike" dirty="0">
                        <a:effectLst/>
                        <a:latin typeface="+mn-lt"/>
                      </a:endParaRPr>
                    </a:p>
                    <a:p>
                      <a:pPr algn="ctr" fontAlgn="t">
                        <a:lnSpc>
                          <a:spcPct val="107000"/>
                        </a:lnSpc>
                        <a:spcBef>
                          <a:spcPts val="0"/>
                        </a:spcBef>
                        <a:spcAft>
                          <a:spcPts val="800"/>
                        </a:spcAft>
                      </a:pP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Prescription Writing &amp;</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Prescribing Simulation</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21669031"/>
                  </a:ext>
                </a:extLst>
              </a:tr>
              <a:tr h="1299425">
                <a:tc>
                  <a:txBody>
                    <a:bodyPr/>
                    <a:lstStyle/>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24</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p>
                      <a:pPr algn="ctr" fontAlgn="t">
                        <a:lnSpc>
                          <a:spcPct val="107000"/>
                        </a:lnSpc>
                        <a:spcBef>
                          <a:spcPts val="0"/>
                        </a:spcBef>
                        <a:spcAft>
                          <a:spcPts val="800"/>
                        </a:spcAft>
                      </a:pPr>
                      <a:r>
                        <a:rPr lang="en-GB" sz="1200" b="1" i="0" u="none" strike="noStrike">
                          <a:solidFill>
                            <a:srgbClr val="000000"/>
                          </a:solidFill>
                          <a:effectLst/>
                          <a:latin typeface="+mn-lt"/>
                          <a:ea typeface="Calibri" panose="020F0502020204030204" pitchFamily="34" charset="0"/>
                          <a:cs typeface="Times New Roman" panose="02020603050405020304" pitchFamily="18" charset="0"/>
                        </a:rPr>
                        <a:t>Online</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07000"/>
                        </a:lnSpc>
                        <a:spcBef>
                          <a:spcPts val="0"/>
                        </a:spcBef>
                        <a:spcAft>
                          <a:spcPts val="800"/>
                        </a:spcAft>
                      </a:pPr>
                      <a:r>
                        <a:rPr lang="en-GB" sz="1200" b="1" i="0" u="none" strike="noStrike">
                          <a:effectLst/>
                          <a:latin typeface="+mn-lt"/>
                          <a:ea typeface="Calibri" panose="020F0502020204030204" pitchFamily="34" charset="0"/>
                          <a:cs typeface="Times New Roman" panose="02020603050405020304" pitchFamily="18" charset="0"/>
                        </a:rPr>
                        <a:t> </a:t>
                      </a:r>
                      <a:endParaRPr lang="en-GB" sz="1200" b="0" i="0" u="none" strike="noStrike">
                        <a:effectLst/>
                        <a:latin typeface="+mn-lt"/>
                      </a:endParaRPr>
                    </a:p>
                    <a:p>
                      <a:pPr algn="ctr" fontAlgn="t">
                        <a:lnSpc>
                          <a:spcPct val="107000"/>
                        </a:lnSpc>
                        <a:spcBef>
                          <a:spcPts val="0"/>
                        </a:spcBef>
                        <a:spcAft>
                          <a:spcPts val="800"/>
                        </a:spcAft>
                      </a:pPr>
                      <a:r>
                        <a:rPr lang="en-GB" sz="1200" b="1" i="0" u="none" strike="noStrike">
                          <a:solidFill>
                            <a:srgbClr val="000000"/>
                          </a:solidFill>
                          <a:effectLst/>
                          <a:latin typeface="+mn-lt"/>
                          <a:ea typeface="Calibri" panose="020F0502020204030204" pitchFamily="34" charset="0"/>
                          <a:cs typeface="Times New Roman" panose="02020603050405020304" pitchFamily="18" charset="0"/>
                        </a:rPr>
                        <a:t>Day Four</a:t>
                      </a:r>
                      <a:endParaRPr lang="en-GB" sz="1200" b="0" i="0" u="none" strike="noStrike">
                        <a:effectLst/>
                        <a:latin typeface="+mn-lt"/>
                      </a:endParaRPr>
                    </a:p>
                    <a:p>
                      <a:pPr algn="ctr" fontAlgn="t">
                        <a:lnSpc>
                          <a:spcPct val="107000"/>
                        </a:lnSpc>
                        <a:spcBef>
                          <a:spcPts val="0"/>
                        </a:spcBef>
                        <a:spcAft>
                          <a:spcPts val="800"/>
                        </a:spcAft>
                      </a:pPr>
                      <a:r>
                        <a:rPr lang="en-GB" sz="1200" b="1" i="0" u="none" strike="noStrike">
                          <a:solidFill>
                            <a:srgbClr val="000000"/>
                          </a:solidFill>
                          <a:effectLst/>
                          <a:latin typeface="+mn-lt"/>
                          <a:ea typeface="Calibri" panose="020F0502020204030204" pitchFamily="34" charset="0"/>
                          <a:cs typeface="Times New Roman" panose="02020603050405020304" pitchFamily="18" charset="0"/>
                        </a:rPr>
                        <a:t>9</a:t>
                      </a:r>
                      <a:r>
                        <a:rPr lang="en-GB" sz="1200" b="1" i="0" u="none" strike="noStrike" baseline="30000">
                          <a:solidFill>
                            <a:srgbClr val="000000"/>
                          </a:solidFill>
                          <a:effectLst/>
                          <a:latin typeface="+mn-lt"/>
                          <a:ea typeface="Calibri" panose="020F0502020204030204" pitchFamily="34" charset="0"/>
                          <a:cs typeface="Times New Roman" panose="02020603050405020304" pitchFamily="18" charset="0"/>
                        </a:rPr>
                        <a:t>th</a:t>
                      </a:r>
                      <a:r>
                        <a:rPr lang="en-GB" sz="1200" b="1" i="0" u="none" strike="noStrike">
                          <a:solidFill>
                            <a:srgbClr val="000000"/>
                          </a:solidFill>
                          <a:effectLst/>
                          <a:latin typeface="+mn-lt"/>
                          <a:ea typeface="Calibri" panose="020F0502020204030204" pitchFamily="34" charset="0"/>
                          <a:cs typeface="Times New Roman" panose="02020603050405020304" pitchFamily="18" charset="0"/>
                        </a:rPr>
                        <a:t> Feb 22</a:t>
                      </a:r>
                      <a:endParaRPr lang="en-GB" sz="1200" b="0" i="0" u="none" strike="noStrike">
                        <a:effectLst/>
                        <a:latin typeface="+mn-lt"/>
                      </a:endParaRPr>
                    </a:p>
                    <a:p>
                      <a:pPr algn="ctr" fontAlgn="t">
                        <a:lnSpc>
                          <a:spcPct val="107000"/>
                        </a:lnSpc>
                        <a:spcBef>
                          <a:spcPts val="0"/>
                        </a:spcBef>
                        <a:spcAft>
                          <a:spcPts val="800"/>
                        </a:spcAft>
                      </a:pPr>
                      <a:r>
                        <a:rPr lang="en-GB" sz="1200" b="1" i="0" u="none" strike="noStrike">
                          <a:solidFill>
                            <a:srgbClr val="000000"/>
                          </a:solidFill>
                          <a:effectLst/>
                          <a:latin typeface="+mn-lt"/>
                          <a:ea typeface="Calibri" panose="020F0502020204030204" pitchFamily="34" charset="0"/>
                          <a:cs typeface="Times New Roman" panose="02020603050405020304" pitchFamily="18" charset="0"/>
                        </a:rPr>
                        <a:t>Alan</a:t>
                      </a:r>
                      <a:endParaRPr lang="en-GB" sz="1200" b="0" i="0" u="none" strike="noStrike">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Pharmacology</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Introduction to Basic Pharmacology</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ADME</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solidFill>
                            <a:srgbClr val="000000"/>
                          </a:solidFill>
                          <a:effectLst/>
                          <a:latin typeface="+mn-lt"/>
                          <a:ea typeface="Calibri" panose="020F0502020204030204" pitchFamily="34" charset="0"/>
                          <a:cs typeface="Times New Roman" panose="02020603050405020304" pitchFamily="18" charset="0"/>
                        </a:rPr>
                        <a:t>Fundamentals of Pharmacology</a:t>
                      </a:r>
                      <a:endParaRPr lang="en-GB" sz="1200" b="0" i="0" u="none" strike="noStrike" dirty="0">
                        <a:effectLst/>
                        <a:latin typeface="+mn-lt"/>
                      </a:endParaRPr>
                    </a:p>
                    <a:p>
                      <a:pPr algn="ctr" fontAlgn="t">
                        <a:lnSpc>
                          <a:spcPct val="107000"/>
                        </a:lnSpc>
                        <a:spcBef>
                          <a:spcPts val="0"/>
                        </a:spcBef>
                        <a:spcAft>
                          <a:spcPts val="800"/>
                        </a:spcAft>
                      </a:pPr>
                      <a:r>
                        <a:rPr lang="en-GB" sz="1200" b="0"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07000"/>
                        </a:lnSpc>
                        <a:spcBef>
                          <a:spcPts val="0"/>
                        </a:spcBef>
                        <a:spcAft>
                          <a:spcPts val="800"/>
                        </a:spcAft>
                      </a:pPr>
                      <a:r>
                        <a:rPr lang="en-GB" sz="1200" b="1" i="0"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1" i="0" u="none" strike="noStrike" dirty="0">
                          <a:solidFill>
                            <a:srgbClr val="000000"/>
                          </a:solidFill>
                          <a:effectLst/>
                          <a:latin typeface="+mn-lt"/>
                          <a:ea typeface="Calibri" panose="020F0502020204030204" pitchFamily="34" charset="0"/>
                          <a:cs typeface="Times New Roman" panose="02020603050405020304" pitchFamily="18" charset="0"/>
                        </a:rPr>
                        <a:t>Pharmacology</a:t>
                      </a:r>
                      <a:endParaRPr lang="en-GB" sz="1200" b="0" i="0" u="none" strike="noStrike" dirty="0">
                        <a:effectLst/>
                        <a:latin typeface="+mn-lt"/>
                      </a:endParaRPr>
                    </a:p>
                    <a:p>
                      <a:pPr algn="ctr" fontAlgn="t">
                        <a:lnSpc>
                          <a:spcPct val="107000"/>
                        </a:lnSpc>
                        <a:spcBef>
                          <a:spcPts val="0"/>
                        </a:spcBef>
                        <a:spcAft>
                          <a:spcPts val="800"/>
                        </a:spcAft>
                      </a:pPr>
                      <a:r>
                        <a:rPr lang="en-GB" sz="1200" b="0" i="1" u="none" strike="noStrike" dirty="0">
                          <a:effectLst/>
                          <a:latin typeface="+mn-lt"/>
                          <a:ea typeface="Calibri" panose="020F0502020204030204" pitchFamily="34" charset="0"/>
                          <a:cs typeface="Times New Roman" panose="02020603050405020304" pitchFamily="18" charset="0"/>
                        </a:rPr>
                        <a:t> </a:t>
                      </a:r>
                      <a:endParaRPr lang="en-GB" sz="1200" b="0" i="0" u="none" strike="noStrike" dirty="0">
                        <a:effectLst/>
                        <a:latin typeface="+mn-lt"/>
                      </a:endParaRPr>
                    </a:p>
                    <a:p>
                      <a:pPr algn="ctr" fontAlgn="t">
                        <a:lnSpc>
                          <a:spcPct val="107000"/>
                        </a:lnSpc>
                        <a:spcBef>
                          <a:spcPts val="0"/>
                        </a:spcBef>
                        <a:spcAft>
                          <a:spcPts val="800"/>
                        </a:spcAft>
                      </a:pPr>
                      <a:r>
                        <a:rPr lang="en-GB" sz="1200" b="0" i="1" u="none" strike="noStrike" dirty="0">
                          <a:solidFill>
                            <a:srgbClr val="000000"/>
                          </a:solidFill>
                          <a:effectLst/>
                          <a:latin typeface="+mn-lt"/>
                          <a:ea typeface="Calibri" panose="020F0502020204030204" pitchFamily="34" charset="0"/>
                          <a:cs typeface="Times New Roman" panose="02020603050405020304" pitchFamily="18" charset="0"/>
                        </a:rPr>
                        <a:t>Applied Therapeutics of the agents used to treat infection</a:t>
                      </a:r>
                      <a:endParaRPr lang="en-GB" sz="1200" b="0" i="0" u="none" strike="noStrike" dirty="0">
                        <a:effectLst/>
                        <a:latin typeface="+mn-lt"/>
                      </a:endParaRPr>
                    </a:p>
                  </a:txBody>
                  <a:tcPr marL="46622" marR="46622"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952351257"/>
                  </a:ext>
                </a:extLst>
              </a:tr>
            </a:tbl>
          </a:graphicData>
        </a:graphic>
      </p:graphicFrame>
    </p:spTree>
    <p:extLst>
      <p:ext uri="{BB962C8B-B14F-4D97-AF65-F5344CB8AC3E}">
        <p14:creationId xmlns:p14="http://schemas.microsoft.com/office/powerpoint/2010/main" val="218402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9DFC33C-6BCA-418E-8D7E-BE54ED2AD2CB}"/>
              </a:ext>
            </a:extLst>
          </p:cNvPr>
          <p:cNvGraphicFramePr>
            <a:graphicFrameLocks noGrp="1"/>
          </p:cNvGraphicFramePr>
          <p:nvPr>
            <p:extLst>
              <p:ext uri="{D42A27DB-BD31-4B8C-83A1-F6EECF244321}">
                <p14:modId xmlns:p14="http://schemas.microsoft.com/office/powerpoint/2010/main" val="207859863"/>
              </p:ext>
            </p:extLst>
          </p:nvPr>
        </p:nvGraphicFramePr>
        <p:xfrm>
          <a:off x="650860" y="643466"/>
          <a:ext cx="10890282" cy="5645248"/>
        </p:xfrm>
        <a:graphic>
          <a:graphicData uri="http://schemas.openxmlformats.org/drawingml/2006/table">
            <a:tbl>
              <a:tblPr firstRow="1" firstCol="1" bandRow="1"/>
              <a:tblGrid>
                <a:gridCol w="909273">
                  <a:extLst>
                    <a:ext uri="{9D8B030D-6E8A-4147-A177-3AD203B41FA5}">
                      <a16:colId xmlns:a16="http://schemas.microsoft.com/office/drawing/2014/main" val="3043216178"/>
                    </a:ext>
                  </a:extLst>
                </a:gridCol>
                <a:gridCol w="1413481">
                  <a:extLst>
                    <a:ext uri="{9D8B030D-6E8A-4147-A177-3AD203B41FA5}">
                      <a16:colId xmlns:a16="http://schemas.microsoft.com/office/drawing/2014/main" val="2390369404"/>
                    </a:ext>
                  </a:extLst>
                </a:gridCol>
                <a:gridCol w="2704950">
                  <a:extLst>
                    <a:ext uri="{9D8B030D-6E8A-4147-A177-3AD203B41FA5}">
                      <a16:colId xmlns:a16="http://schemas.microsoft.com/office/drawing/2014/main" val="1362659105"/>
                    </a:ext>
                  </a:extLst>
                </a:gridCol>
                <a:gridCol w="2947242">
                  <a:extLst>
                    <a:ext uri="{9D8B030D-6E8A-4147-A177-3AD203B41FA5}">
                      <a16:colId xmlns:a16="http://schemas.microsoft.com/office/drawing/2014/main" val="827770091"/>
                    </a:ext>
                  </a:extLst>
                </a:gridCol>
                <a:gridCol w="2915336">
                  <a:extLst>
                    <a:ext uri="{9D8B030D-6E8A-4147-A177-3AD203B41FA5}">
                      <a16:colId xmlns:a16="http://schemas.microsoft.com/office/drawing/2014/main" val="2282088277"/>
                    </a:ext>
                  </a:extLst>
                </a:gridCol>
              </a:tblGrid>
              <a:tr h="1374238">
                <a:tc>
                  <a:txBody>
                    <a:bodyPr/>
                    <a:lstStyle/>
                    <a:p>
                      <a:pPr algn="ctr" fontAlgn="t">
                        <a:lnSpc>
                          <a:spcPct val="107000"/>
                        </a:lnSpc>
                        <a:spcBef>
                          <a:spcPts val="0"/>
                        </a:spcBef>
                        <a:spcAft>
                          <a:spcPts val="800"/>
                        </a:spcAft>
                      </a:pPr>
                      <a:r>
                        <a:rPr lang="en-GB" sz="1300" b="1"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fontAlgn="t">
                        <a:lnSpc>
                          <a:spcPct val="107000"/>
                        </a:lnSpc>
                        <a:spcBef>
                          <a:spcPts val="0"/>
                        </a:spcBef>
                        <a:spcAft>
                          <a:spcPts val="800"/>
                        </a:spcAft>
                      </a:pPr>
                      <a:r>
                        <a:rPr lang="en-GB" sz="1100" b="0"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fontAlgn="t">
                        <a:lnSpc>
                          <a:spcPct val="107000"/>
                        </a:lnSpc>
                        <a:spcBef>
                          <a:spcPts val="0"/>
                        </a:spcBef>
                        <a:spcAft>
                          <a:spcPts val="800"/>
                        </a:spcAft>
                      </a:pPr>
                      <a:r>
                        <a:rPr lang="en-GB" sz="1100" b="0"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Self Directed Study</a:t>
                      </a:r>
                      <a:endParaRPr lang="en-GB" sz="1800" b="0" i="0" u="none" strike="noStrike">
                        <a:effectLst/>
                        <a:latin typeface="+mn-lt"/>
                      </a:endParaRPr>
                    </a:p>
                    <a:p>
                      <a:pPr algn="ctr" fontAlgn="t">
                        <a:lnSpc>
                          <a:spcPct val="107000"/>
                        </a:lnSpc>
                        <a:spcBef>
                          <a:spcPts val="0"/>
                        </a:spcBef>
                        <a:spcAft>
                          <a:spcPts val="800"/>
                        </a:spcAft>
                      </a:pPr>
                      <a:r>
                        <a:rPr lang="en-GB" sz="1100" b="1"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gridSpan="2">
                  <a:txBody>
                    <a:bodyPr/>
                    <a:lstStyle/>
                    <a:p>
                      <a:pPr algn="ctr" fontAlgn="t">
                        <a:lnSpc>
                          <a:spcPct val="107000"/>
                        </a:lnSpc>
                        <a:spcBef>
                          <a:spcPts val="0"/>
                        </a:spcBef>
                        <a:spcAft>
                          <a:spcPts val="800"/>
                        </a:spcAft>
                      </a:pPr>
                      <a:r>
                        <a:rPr lang="en-GB" sz="1100" b="0"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Prescribing Work Book</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&amp;</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Pharmacology Work Book</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txBody>
                  <a:tcPr marL="84404" marR="84404" marT="42203" marB="422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hMerge="1">
                  <a:txBody>
                    <a:bodyPr/>
                    <a:lstStyle/>
                    <a:p>
                      <a:endParaRPr lang="en-GB"/>
                    </a:p>
                  </a:txBody>
                  <a:tcPr/>
                </a:tc>
                <a:extLst>
                  <a:ext uri="{0D108BD9-81ED-4DB2-BD59-A6C34878D82A}">
                    <a16:rowId xmlns:a16="http://schemas.microsoft.com/office/drawing/2014/main" val="3901114322"/>
                  </a:ext>
                </a:extLst>
              </a:tr>
              <a:tr h="1568391">
                <a:tc>
                  <a:txBody>
                    <a:bodyPr/>
                    <a:lstStyle/>
                    <a:p>
                      <a:pPr algn="ctr" fontAlgn="t">
                        <a:lnSpc>
                          <a:spcPct val="107000"/>
                        </a:lnSpc>
                        <a:spcBef>
                          <a:spcPts val="0"/>
                        </a:spcBef>
                        <a:spcAft>
                          <a:spcPts val="800"/>
                        </a:spcAft>
                      </a:pPr>
                      <a:r>
                        <a:rPr lang="en-GB" sz="1300" b="1"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300" b="1" i="0" u="none" strike="noStrike">
                          <a:effectLst/>
                          <a:latin typeface="+mn-lt"/>
                          <a:ea typeface="Calibri" panose="020F0502020204030204" pitchFamily="34" charset="0"/>
                          <a:cs typeface="Times New Roman" panose="02020603050405020304" pitchFamily="18" charset="0"/>
                        </a:rPr>
                        <a:t>28</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fontAlgn="t">
                        <a:lnSpc>
                          <a:spcPct val="107000"/>
                        </a:lnSpc>
                        <a:spcBef>
                          <a:spcPts val="0"/>
                        </a:spcBef>
                        <a:spcAft>
                          <a:spcPts val="800"/>
                        </a:spcAft>
                      </a:pPr>
                      <a:r>
                        <a:rPr lang="en-GB" sz="1100" b="1"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100" b="1" i="0" u="none" strike="noStrike">
                          <a:solidFill>
                            <a:srgbClr val="000000"/>
                          </a:solidFill>
                          <a:effectLst/>
                          <a:latin typeface="+mn-lt"/>
                          <a:ea typeface="Calibri" panose="020F0502020204030204" pitchFamily="34" charset="0"/>
                          <a:cs typeface="Times New Roman" panose="02020603050405020304" pitchFamily="18" charset="0"/>
                        </a:rPr>
                        <a:t>VH0.04</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t">
                        <a:lnSpc>
                          <a:spcPct val="107000"/>
                        </a:lnSpc>
                        <a:spcBef>
                          <a:spcPts val="0"/>
                        </a:spcBef>
                        <a:spcAft>
                          <a:spcPts val="800"/>
                        </a:spcAft>
                      </a:pPr>
                      <a:r>
                        <a:rPr lang="en-GB" sz="1100" b="1" i="0" u="none" strike="noStrike" dirty="0">
                          <a:effectLst/>
                          <a:latin typeface="+mn-lt"/>
                          <a:ea typeface="Calibri" panose="020F0502020204030204" pitchFamily="34" charset="0"/>
                          <a:cs typeface="Times New Roman" panose="02020603050405020304" pitchFamily="18" charset="0"/>
                        </a:rPr>
                        <a:t> </a:t>
                      </a:r>
                      <a:endParaRPr lang="en-GB" sz="1800" b="0" i="0" u="none" strike="noStrike" dirty="0">
                        <a:effectLst/>
                        <a:latin typeface="+mn-lt"/>
                      </a:endParaRPr>
                    </a:p>
                    <a:p>
                      <a:pPr algn="ctr" fontAlgn="t">
                        <a:lnSpc>
                          <a:spcPct val="107000"/>
                        </a:lnSpc>
                        <a:spcBef>
                          <a:spcPts val="0"/>
                        </a:spcBef>
                        <a:spcAft>
                          <a:spcPts val="800"/>
                        </a:spcAft>
                      </a:pPr>
                      <a:r>
                        <a:rPr lang="en-GB" sz="1100" b="1" i="0" u="none" strike="noStrike" dirty="0">
                          <a:solidFill>
                            <a:srgbClr val="000000"/>
                          </a:solidFill>
                          <a:effectLst/>
                          <a:latin typeface="+mn-lt"/>
                          <a:ea typeface="Calibri" panose="020F0502020204030204" pitchFamily="34" charset="0"/>
                          <a:cs typeface="Times New Roman" panose="02020603050405020304" pitchFamily="18" charset="0"/>
                        </a:rPr>
                        <a:t>Day Five</a:t>
                      </a:r>
                      <a:endParaRPr lang="en-GB" sz="1800" b="0" i="0" u="none" strike="noStrike" dirty="0">
                        <a:effectLst/>
                        <a:latin typeface="+mn-lt"/>
                      </a:endParaRPr>
                    </a:p>
                    <a:p>
                      <a:pPr algn="ctr" fontAlgn="t">
                        <a:lnSpc>
                          <a:spcPct val="107000"/>
                        </a:lnSpc>
                        <a:spcBef>
                          <a:spcPts val="0"/>
                        </a:spcBef>
                        <a:spcAft>
                          <a:spcPts val="800"/>
                        </a:spcAft>
                      </a:pPr>
                      <a:r>
                        <a:rPr lang="en-GB" sz="1100" b="1" i="0" u="none" strike="noStrike" dirty="0">
                          <a:solidFill>
                            <a:srgbClr val="000000"/>
                          </a:solidFill>
                          <a:effectLst/>
                          <a:latin typeface="+mn-lt"/>
                          <a:ea typeface="Calibri" panose="020F0502020204030204" pitchFamily="34" charset="0"/>
                          <a:cs typeface="Times New Roman" panose="02020603050405020304" pitchFamily="18" charset="0"/>
                        </a:rPr>
                        <a:t>8</a:t>
                      </a:r>
                      <a:r>
                        <a:rPr lang="en-GB" sz="1100" b="1" i="0" u="none" strike="noStrike" baseline="30000" dirty="0">
                          <a:solidFill>
                            <a:srgbClr val="000000"/>
                          </a:solidFill>
                          <a:effectLst/>
                          <a:latin typeface="+mn-lt"/>
                          <a:ea typeface="Calibri" panose="020F0502020204030204" pitchFamily="34" charset="0"/>
                          <a:cs typeface="Times New Roman" panose="02020603050405020304" pitchFamily="18" charset="0"/>
                        </a:rPr>
                        <a:t>th</a:t>
                      </a:r>
                      <a:r>
                        <a:rPr lang="en-GB" sz="1100" b="1" i="0" u="none" strike="noStrike" dirty="0">
                          <a:solidFill>
                            <a:srgbClr val="000000"/>
                          </a:solidFill>
                          <a:effectLst/>
                          <a:latin typeface="+mn-lt"/>
                          <a:ea typeface="Calibri" panose="020F0502020204030204" pitchFamily="34" charset="0"/>
                          <a:cs typeface="Times New Roman" panose="02020603050405020304" pitchFamily="18" charset="0"/>
                        </a:rPr>
                        <a:t> Mar 22 Bonnie</a:t>
                      </a:r>
                      <a:endParaRPr lang="en-GB" sz="1800" b="0" i="0" u="none" strike="noStrike" dirty="0">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fontAlgn="t">
                        <a:lnSpc>
                          <a:spcPct val="107000"/>
                        </a:lnSpc>
                        <a:spcBef>
                          <a:spcPts val="0"/>
                        </a:spcBef>
                        <a:spcAft>
                          <a:spcPts val="800"/>
                        </a:spcAft>
                      </a:pPr>
                      <a:r>
                        <a:rPr lang="en-GB" sz="1100" b="0"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Polypharmacy</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Reviewing Medicines</a:t>
                      </a:r>
                      <a:endParaRPr lang="en-GB" sz="1800" b="0" i="0" u="none" strike="noStrike">
                        <a:effectLst/>
                        <a:latin typeface="+mn-lt"/>
                      </a:endParaRPr>
                    </a:p>
                    <a:p>
                      <a:pPr algn="ctr" fontAlgn="t">
                        <a:lnSpc>
                          <a:spcPct val="107000"/>
                        </a:lnSpc>
                        <a:spcBef>
                          <a:spcPts val="0"/>
                        </a:spcBef>
                        <a:spcAft>
                          <a:spcPts val="800"/>
                        </a:spcAft>
                      </a:pPr>
                      <a:r>
                        <a:rPr lang="en-GB" sz="1100" b="1"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100" b="1"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100" b="1"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7000"/>
                        </a:lnSpc>
                        <a:spcAft>
                          <a:spcPts val="800"/>
                        </a:spcAft>
                      </a:pPr>
                      <a:r>
                        <a:rPr lang="en-GB" sz="1100">
                          <a:effectLst/>
                          <a:latin typeface="+mn-lt"/>
                          <a:ea typeface="Calibri" panose="020F0502020204030204" pitchFamily="34" charset="0"/>
                          <a:cs typeface="Times New Roman" panose="02020603050405020304" pitchFamily="18" charset="0"/>
                        </a:rPr>
                        <a:t> </a:t>
                      </a:r>
                    </a:p>
                    <a:p>
                      <a:pPr algn="ctr">
                        <a:lnSpc>
                          <a:spcPct val="107000"/>
                        </a:lnSpc>
                        <a:spcAft>
                          <a:spcPts val="800"/>
                        </a:spcAft>
                      </a:pPr>
                      <a:r>
                        <a:rPr lang="en-GB" sz="1100">
                          <a:solidFill>
                            <a:srgbClr val="000000"/>
                          </a:solidFill>
                          <a:effectLst/>
                          <a:latin typeface="+mn-lt"/>
                          <a:ea typeface="Calibri" panose="020F0502020204030204" pitchFamily="34" charset="0"/>
                          <a:cs typeface="Times New Roman" panose="02020603050405020304" pitchFamily="18" charset="0"/>
                        </a:rPr>
                        <a:t>De-prescribing</a:t>
                      </a:r>
                      <a:endParaRPr lang="en-GB" sz="1100">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en-GB" sz="1100">
                          <a:solidFill>
                            <a:srgbClr val="000000"/>
                          </a:solidFill>
                          <a:effectLst/>
                          <a:latin typeface="+mn-lt"/>
                          <a:ea typeface="Calibri" panose="020F0502020204030204" pitchFamily="34" charset="0"/>
                          <a:cs typeface="Times New Roman" panose="02020603050405020304" pitchFamily="18" charset="0"/>
                        </a:rPr>
                        <a:t>Concordance</a:t>
                      </a:r>
                      <a:endParaRPr lang="en-GB" sz="1100">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en-GB" sz="1100">
                          <a:solidFill>
                            <a:srgbClr val="000000"/>
                          </a:solidFill>
                          <a:effectLst/>
                          <a:latin typeface="+mn-lt"/>
                          <a:ea typeface="Calibri" panose="020F0502020204030204" pitchFamily="34" charset="0"/>
                          <a:cs typeface="Times New Roman" panose="02020603050405020304" pitchFamily="18" charset="0"/>
                        </a:rPr>
                        <a:t>Health Beliefs</a:t>
                      </a:r>
                      <a:endParaRPr lang="en-GB" sz="1100">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en-GB" sz="1100" b="1">
                          <a:effectLst/>
                          <a:latin typeface="+mn-lt"/>
                          <a:ea typeface="Calibri" panose="020F0502020204030204" pitchFamily="34" charset="0"/>
                          <a:cs typeface="Times New Roman" panose="02020603050405020304" pitchFamily="18" charset="0"/>
                        </a:rPr>
                        <a:t> </a:t>
                      </a:r>
                      <a:endParaRPr lang="en-GB" sz="1100">
                        <a:effectLst/>
                        <a:latin typeface="+mn-lt"/>
                        <a:ea typeface="Calibri" panose="020F0502020204030204" pitchFamily="34" charset="0"/>
                        <a:cs typeface="Times New Roman" panose="02020603050405020304" pitchFamily="18" charset="0"/>
                      </a:endParaRPr>
                    </a:p>
                  </a:txBody>
                  <a:tcPr marL="62227" marR="622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38875314"/>
                  </a:ext>
                </a:extLst>
              </a:tr>
              <a:tr h="1838158">
                <a:tc>
                  <a:txBody>
                    <a:bodyPr/>
                    <a:lstStyle/>
                    <a:p>
                      <a:pPr algn="ctr" fontAlgn="t">
                        <a:lnSpc>
                          <a:spcPct val="107000"/>
                        </a:lnSpc>
                        <a:spcBef>
                          <a:spcPts val="0"/>
                        </a:spcBef>
                        <a:spcAft>
                          <a:spcPts val="800"/>
                        </a:spcAft>
                      </a:pPr>
                      <a:r>
                        <a:rPr lang="en-GB" sz="1300" b="1" i="0" u="none" strike="noStrike">
                          <a:effectLst/>
                          <a:latin typeface="+mn-lt"/>
                          <a:ea typeface="Calibri" panose="020F0502020204030204" pitchFamily="34" charset="0"/>
                          <a:cs typeface="Times New Roman" panose="02020603050405020304" pitchFamily="18" charset="0"/>
                        </a:rPr>
                        <a:t>28</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fontAlgn="t">
                        <a:lnSpc>
                          <a:spcPct val="107000"/>
                        </a:lnSpc>
                        <a:spcBef>
                          <a:spcPts val="0"/>
                        </a:spcBef>
                        <a:spcAft>
                          <a:spcPts val="800"/>
                        </a:spcAft>
                      </a:pPr>
                      <a:r>
                        <a:rPr lang="en-GB" sz="1100" b="1"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100" b="1" i="0" u="none" strike="noStrike">
                          <a:solidFill>
                            <a:srgbClr val="000000"/>
                          </a:solidFill>
                          <a:effectLst/>
                          <a:latin typeface="+mn-lt"/>
                          <a:ea typeface="Calibri" panose="020F0502020204030204" pitchFamily="34" charset="0"/>
                          <a:cs typeface="Times New Roman" panose="02020603050405020304" pitchFamily="18" charset="0"/>
                        </a:rPr>
                        <a:t>Online</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07000"/>
                        </a:lnSpc>
                        <a:spcBef>
                          <a:spcPts val="0"/>
                        </a:spcBef>
                        <a:spcAft>
                          <a:spcPts val="800"/>
                        </a:spcAft>
                      </a:pPr>
                      <a:endParaRPr lang="en-GB" sz="1100" b="1" i="0" u="none" strike="noStrike">
                        <a:solidFill>
                          <a:srgbClr val="000000"/>
                        </a:solidFill>
                        <a:effectLst/>
                        <a:latin typeface="+mn-lt"/>
                        <a:ea typeface="Calibri" panose="020F0502020204030204" pitchFamily="34" charset="0"/>
                        <a:cs typeface="Times New Roman" panose="02020603050405020304" pitchFamily="18" charset="0"/>
                      </a:endParaRPr>
                    </a:p>
                    <a:p>
                      <a:pPr algn="ctr" fontAlgn="t">
                        <a:lnSpc>
                          <a:spcPct val="107000"/>
                        </a:lnSpc>
                        <a:spcBef>
                          <a:spcPts val="0"/>
                        </a:spcBef>
                        <a:spcAft>
                          <a:spcPts val="800"/>
                        </a:spcAft>
                      </a:pPr>
                      <a:r>
                        <a:rPr lang="en-GB" sz="1100" b="1" i="0" u="none" strike="noStrike">
                          <a:solidFill>
                            <a:srgbClr val="000000"/>
                          </a:solidFill>
                          <a:effectLst/>
                          <a:latin typeface="+mn-lt"/>
                          <a:ea typeface="Calibri" panose="020F0502020204030204" pitchFamily="34" charset="0"/>
                          <a:cs typeface="Times New Roman" panose="02020603050405020304" pitchFamily="18" charset="0"/>
                        </a:rPr>
                        <a:t>Day Eight</a:t>
                      </a:r>
                      <a:endParaRPr lang="en-GB" sz="1800" b="0" i="0" u="none" strike="noStrike">
                        <a:effectLst/>
                        <a:latin typeface="+mn-lt"/>
                      </a:endParaRPr>
                    </a:p>
                    <a:p>
                      <a:pPr algn="ctr" fontAlgn="t">
                        <a:lnSpc>
                          <a:spcPct val="107000"/>
                        </a:lnSpc>
                        <a:spcBef>
                          <a:spcPts val="0"/>
                        </a:spcBef>
                        <a:spcAft>
                          <a:spcPts val="800"/>
                        </a:spcAft>
                      </a:pPr>
                      <a:r>
                        <a:rPr lang="en-GB" sz="1100" b="1" i="0" u="none" strike="noStrike">
                          <a:solidFill>
                            <a:srgbClr val="000000"/>
                          </a:solidFill>
                          <a:effectLst/>
                          <a:latin typeface="+mn-lt"/>
                          <a:ea typeface="Calibri" panose="020F0502020204030204" pitchFamily="34" charset="0"/>
                          <a:cs typeface="Times New Roman" panose="02020603050405020304" pitchFamily="18" charset="0"/>
                        </a:rPr>
                        <a:t>9</a:t>
                      </a:r>
                      <a:r>
                        <a:rPr lang="en-GB" sz="1100" b="1" i="0" u="none" strike="noStrike" baseline="30000">
                          <a:solidFill>
                            <a:srgbClr val="000000"/>
                          </a:solidFill>
                          <a:effectLst/>
                          <a:latin typeface="+mn-lt"/>
                          <a:ea typeface="Calibri" panose="020F0502020204030204" pitchFamily="34" charset="0"/>
                          <a:cs typeface="Times New Roman" panose="02020603050405020304" pitchFamily="18" charset="0"/>
                        </a:rPr>
                        <a:t>th</a:t>
                      </a:r>
                      <a:r>
                        <a:rPr lang="en-GB" sz="1100" b="1" i="0" u="none" strike="noStrike">
                          <a:solidFill>
                            <a:srgbClr val="000000"/>
                          </a:solidFill>
                          <a:effectLst/>
                          <a:latin typeface="+mn-lt"/>
                          <a:ea typeface="Calibri" panose="020F0502020204030204" pitchFamily="34" charset="0"/>
                          <a:cs typeface="Times New Roman" panose="02020603050405020304" pitchFamily="18" charset="0"/>
                        </a:rPr>
                        <a:t> Mar 22</a:t>
                      </a:r>
                      <a:endParaRPr lang="en-GB" sz="1800" b="0" i="0" u="none" strike="noStrike">
                        <a:effectLst/>
                        <a:latin typeface="+mn-lt"/>
                      </a:endParaRPr>
                    </a:p>
                    <a:p>
                      <a:pPr algn="ctr" fontAlgn="t">
                        <a:lnSpc>
                          <a:spcPct val="107000"/>
                        </a:lnSpc>
                        <a:spcBef>
                          <a:spcPts val="0"/>
                        </a:spcBef>
                        <a:spcAft>
                          <a:spcPts val="800"/>
                        </a:spcAft>
                      </a:pPr>
                      <a:r>
                        <a:rPr lang="en-GB" sz="1100" b="1" i="0" u="none" strike="noStrike">
                          <a:solidFill>
                            <a:srgbClr val="000000"/>
                          </a:solidFill>
                          <a:effectLst/>
                          <a:latin typeface="+mn-lt"/>
                          <a:ea typeface="Calibri" panose="020F0502020204030204" pitchFamily="34" charset="0"/>
                          <a:cs typeface="Times New Roman" panose="02020603050405020304" pitchFamily="18" charset="0"/>
                        </a:rPr>
                        <a:t>Ollie</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07000"/>
                        </a:lnSpc>
                        <a:spcBef>
                          <a:spcPts val="0"/>
                        </a:spcBef>
                        <a:spcAft>
                          <a:spcPts val="800"/>
                        </a:spcAft>
                      </a:pPr>
                      <a:r>
                        <a:rPr lang="en-GB" sz="1100" b="0"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Avoiding Pitfalls of Prescribing</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Safe Prescribing</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Prescribing Simulation:</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solidFill>
                            <a:srgbClr val="000000"/>
                          </a:solidFill>
                          <a:effectLst/>
                          <a:latin typeface="+mn-lt"/>
                          <a:ea typeface="Calibri" panose="020F0502020204030204" pitchFamily="34" charset="0"/>
                          <a:cs typeface="Times New Roman" panose="02020603050405020304" pitchFamily="18" charset="0"/>
                        </a:rPr>
                        <a:t>Formative OSCP </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p>
                      <a:pPr algn="ctr" fontAlgn="t">
                        <a:lnSpc>
                          <a:spcPct val="107000"/>
                        </a:lnSpc>
                        <a:spcBef>
                          <a:spcPts val="0"/>
                        </a:spcBef>
                        <a:spcAft>
                          <a:spcPts val="800"/>
                        </a:spcAft>
                      </a:pPr>
                      <a:r>
                        <a:rPr lang="en-GB" sz="1100" b="0" i="0" u="none" strike="noStrike">
                          <a:effectLst/>
                          <a:latin typeface="+mn-lt"/>
                          <a:ea typeface="Calibri" panose="020F0502020204030204" pitchFamily="34" charset="0"/>
                          <a:cs typeface="Times New Roman" panose="02020603050405020304" pitchFamily="18" charset="0"/>
                        </a:rPr>
                        <a:t> </a:t>
                      </a:r>
                      <a:endParaRPr lang="en-GB" sz="1800" b="0" i="0" u="none" strike="noStrike">
                        <a:effectLst/>
                        <a:latin typeface="+mn-lt"/>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GB" sz="1100">
                          <a:effectLst/>
                          <a:latin typeface="+mn-lt"/>
                          <a:ea typeface="Calibri" panose="020F0502020204030204" pitchFamily="34" charset="0"/>
                          <a:cs typeface="Times New Roman" panose="02020603050405020304" pitchFamily="18" charset="0"/>
                        </a:rPr>
                        <a:t> </a:t>
                      </a:r>
                    </a:p>
                    <a:p>
                      <a:pPr algn="ctr">
                        <a:lnSpc>
                          <a:spcPct val="107000"/>
                        </a:lnSpc>
                        <a:spcAft>
                          <a:spcPts val="800"/>
                        </a:spcAft>
                      </a:pPr>
                      <a:r>
                        <a:rPr lang="en-GB" sz="1100" b="1">
                          <a:solidFill>
                            <a:srgbClr val="000000"/>
                          </a:solidFill>
                          <a:effectLst/>
                          <a:latin typeface="+mn-lt"/>
                          <a:ea typeface="Calibri" panose="020F0502020204030204" pitchFamily="34" charset="0"/>
                          <a:cs typeface="Times New Roman" panose="02020603050405020304" pitchFamily="18" charset="0"/>
                        </a:rPr>
                        <a:t>Pharmacology Mock</a:t>
                      </a:r>
                      <a:endParaRPr lang="en-GB" sz="1100">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en-GB" sz="1100" b="1">
                          <a:solidFill>
                            <a:srgbClr val="000000"/>
                          </a:solidFill>
                          <a:effectLst/>
                          <a:latin typeface="+mn-lt"/>
                          <a:ea typeface="Calibri" panose="020F0502020204030204" pitchFamily="34" charset="0"/>
                          <a:cs typeface="Times New Roman" panose="02020603050405020304" pitchFamily="18" charset="0"/>
                        </a:rPr>
                        <a:t>&amp;</a:t>
                      </a:r>
                      <a:endParaRPr lang="en-GB" sz="1100">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en-GB" sz="1100" b="1">
                          <a:solidFill>
                            <a:srgbClr val="000000"/>
                          </a:solidFill>
                          <a:effectLst/>
                          <a:latin typeface="+mn-lt"/>
                          <a:ea typeface="Calibri" panose="020F0502020204030204" pitchFamily="34" charset="0"/>
                          <a:cs typeface="Times New Roman" panose="02020603050405020304" pitchFamily="18" charset="0"/>
                        </a:rPr>
                        <a:t>Numeracy Mock</a:t>
                      </a:r>
                      <a:r>
                        <a:rPr lang="en-GB" sz="1100">
                          <a:solidFill>
                            <a:srgbClr val="000000"/>
                          </a:solidFill>
                          <a:effectLst/>
                          <a:latin typeface="+mn-lt"/>
                          <a:ea typeface="Calibri" panose="020F0502020204030204" pitchFamily="34" charset="0"/>
                          <a:cs typeface="Times New Roman" panose="02020603050405020304" pitchFamily="18" charset="0"/>
                        </a:rPr>
                        <a:t> </a:t>
                      </a:r>
                      <a:endParaRPr lang="en-GB" sz="1100">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en-GB" sz="1100">
                          <a:solidFill>
                            <a:srgbClr val="000000"/>
                          </a:solidFill>
                          <a:effectLst/>
                          <a:latin typeface="+mn-lt"/>
                          <a:ea typeface="Calibri" panose="020F0502020204030204" pitchFamily="34" charset="0"/>
                          <a:cs typeface="Times New Roman" panose="02020603050405020304" pitchFamily="18" charset="0"/>
                        </a:rPr>
                        <a:t>Formative Ax</a:t>
                      </a:r>
                      <a:endParaRPr lang="en-GB" sz="1100">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en-GB" sz="1100" b="1">
                          <a:effectLst/>
                          <a:latin typeface="+mn-lt"/>
                          <a:ea typeface="Calibri" panose="020F0502020204030204" pitchFamily="34" charset="0"/>
                          <a:cs typeface="Times New Roman" panose="02020603050405020304" pitchFamily="18" charset="0"/>
                        </a:rPr>
                        <a:t> </a:t>
                      </a:r>
                      <a:endParaRPr lang="en-GB" sz="1100">
                        <a:effectLst/>
                        <a:latin typeface="+mn-lt"/>
                        <a:ea typeface="Calibri" panose="020F0502020204030204" pitchFamily="34" charset="0"/>
                        <a:cs typeface="Times New Roman" panose="02020603050405020304" pitchFamily="18" charset="0"/>
                      </a:endParaRPr>
                    </a:p>
                  </a:txBody>
                  <a:tcPr marL="62227" marR="622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954027878"/>
                  </a:ext>
                </a:extLst>
              </a:tr>
              <a:tr h="790282">
                <a:tc>
                  <a:txBody>
                    <a:bodyPr/>
                    <a:lstStyle/>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600" b="0" i="0" u="none" strike="noStrike">
                        <a:effectLst/>
                        <a:latin typeface="Arial" panose="020B0604020202020204" pitchFamily="34" charset="0"/>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fontAlgn="t">
                        <a:lnSpc>
                          <a:spcPct val="107000"/>
                        </a:lnSpc>
                        <a:spcBef>
                          <a:spcPts val="0"/>
                        </a:spcBef>
                        <a:spcAft>
                          <a:spcPts val="800"/>
                        </a:spcAft>
                      </a:pPr>
                      <a:r>
                        <a:rPr lang="en-GB" sz="10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600" b="0" i="0" u="none" strike="noStrike">
                        <a:effectLst/>
                        <a:latin typeface="Arial" panose="020B0604020202020204" pitchFamily="34" charset="0"/>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fontAlgn="t">
                        <a:lnSpc>
                          <a:spcPct val="107000"/>
                        </a:lnSpc>
                        <a:spcBef>
                          <a:spcPts val="0"/>
                        </a:spcBef>
                        <a:spcAft>
                          <a:spcPts val="800"/>
                        </a:spcAft>
                      </a:pPr>
                      <a:r>
                        <a:rPr lang="en-GB" sz="10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Self Directed Study</a:t>
                      </a:r>
                      <a:endParaRPr lang="en-GB" sz="1600" b="0" i="0" u="none" strike="noStrike">
                        <a:effectLst/>
                        <a:latin typeface="Arial" panose="020B0604020202020204" pitchFamily="34" charset="0"/>
                      </a:endParaRPr>
                    </a:p>
                  </a:txBody>
                  <a:tcPr marL="63303" marR="63303" marT="879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2">
                  <a:txBody>
                    <a:bodyPr/>
                    <a:lstStyle/>
                    <a:p>
                      <a:pPr algn="ctr" fontAlgn="t">
                        <a:lnSpc>
                          <a:spcPct val="107000"/>
                        </a:lnSpc>
                        <a:spcBef>
                          <a:spcPts val="0"/>
                        </a:spcBef>
                        <a:spcAft>
                          <a:spcPts val="800"/>
                        </a:spcAft>
                      </a:pPr>
                      <a:r>
                        <a:rPr lang="en-GB" sz="10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Pharmacy Visit</a:t>
                      </a:r>
                      <a:endParaRPr lang="en-GB" sz="1600" b="0" i="0" u="none" strike="noStrike">
                        <a:effectLst/>
                        <a:latin typeface="Arial" panose="020B0604020202020204" pitchFamily="34" charset="0"/>
                      </a:endParaRPr>
                    </a:p>
                    <a:p>
                      <a:pPr algn="ctr" fontAlgn="t">
                        <a:lnSpc>
                          <a:spcPct val="107000"/>
                        </a:lnSpc>
                        <a:spcBef>
                          <a:spcPts val="0"/>
                        </a:spcBef>
                        <a:spcAft>
                          <a:spcPts val="800"/>
                        </a:spcAft>
                      </a:pPr>
                      <a:r>
                        <a:rPr lang="en-GB" sz="10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&amp;</a:t>
                      </a:r>
                      <a:endParaRPr lang="en-GB" sz="1600" b="0" i="0" u="none" strike="noStrike">
                        <a:effectLst/>
                        <a:latin typeface="Arial" panose="020B0604020202020204" pitchFamily="34" charset="0"/>
                      </a:endParaRPr>
                    </a:p>
                    <a:p>
                      <a:pPr algn="ctr" fontAlgn="t">
                        <a:lnSpc>
                          <a:spcPct val="107000"/>
                        </a:lnSpc>
                        <a:spcBef>
                          <a:spcPts val="0"/>
                        </a:spcBef>
                        <a:spcAft>
                          <a:spcPts val="800"/>
                        </a:spcAft>
                      </a:pPr>
                      <a:r>
                        <a:rPr lang="en-GB" sz="10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Botox Exercise</a:t>
                      </a:r>
                      <a:endParaRPr lang="en-GB" sz="1600" b="0" i="0" u="none" strike="noStrike">
                        <a:effectLst/>
                        <a:latin typeface="Arial" panose="020B0604020202020204" pitchFamily="34" charset="0"/>
                      </a:endParaRPr>
                    </a:p>
                  </a:txBody>
                  <a:tcPr marL="84404" marR="84404" marT="42203" marB="4220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GB"/>
                    </a:p>
                  </a:txBody>
                  <a:tcPr/>
                </a:tc>
                <a:extLst>
                  <a:ext uri="{0D108BD9-81ED-4DB2-BD59-A6C34878D82A}">
                    <a16:rowId xmlns:a16="http://schemas.microsoft.com/office/drawing/2014/main" val="847033500"/>
                  </a:ext>
                </a:extLst>
              </a:tr>
            </a:tbl>
          </a:graphicData>
        </a:graphic>
      </p:graphicFrame>
    </p:spTree>
    <p:extLst>
      <p:ext uri="{BB962C8B-B14F-4D97-AF65-F5344CB8AC3E}">
        <p14:creationId xmlns:p14="http://schemas.microsoft.com/office/powerpoint/2010/main" val="3608524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20E663-5F87-4C5D-9689-4CA5516EC0F7}"/>
              </a:ext>
            </a:extLst>
          </p:cNvPr>
          <p:cNvGraphicFramePr>
            <a:graphicFrameLocks noGrp="1"/>
          </p:cNvGraphicFramePr>
          <p:nvPr>
            <p:extLst>
              <p:ext uri="{D42A27DB-BD31-4B8C-83A1-F6EECF244321}">
                <p14:modId xmlns:p14="http://schemas.microsoft.com/office/powerpoint/2010/main" val="1102254408"/>
              </p:ext>
            </p:extLst>
          </p:nvPr>
        </p:nvGraphicFramePr>
        <p:xfrm>
          <a:off x="847806" y="643466"/>
          <a:ext cx="10496390" cy="5571070"/>
        </p:xfrm>
        <a:graphic>
          <a:graphicData uri="http://schemas.openxmlformats.org/drawingml/2006/table">
            <a:tbl>
              <a:tblPr firstRow="1" firstCol="1" bandRow="1"/>
              <a:tblGrid>
                <a:gridCol w="692198">
                  <a:extLst>
                    <a:ext uri="{9D8B030D-6E8A-4147-A177-3AD203B41FA5}">
                      <a16:colId xmlns:a16="http://schemas.microsoft.com/office/drawing/2014/main" val="1027776327"/>
                    </a:ext>
                  </a:extLst>
                </a:gridCol>
                <a:gridCol w="1094468">
                  <a:extLst>
                    <a:ext uri="{9D8B030D-6E8A-4147-A177-3AD203B41FA5}">
                      <a16:colId xmlns:a16="http://schemas.microsoft.com/office/drawing/2014/main" val="3277364608"/>
                    </a:ext>
                  </a:extLst>
                </a:gridCol>
                <a:gridCol w="1410230">
                  <a:extLst>
                    <a:ext uri="{9D8B030D-6E8A-4147-A177-3AD203B41FA5}">
                      <a16:colId xmlns:a16="http://schemas.microsoft.com/office/drawing/2014/main" val="3303207139"/>
                    </a:ext>
                  </a:extLst>
                </a:gridCol>
                <a:gridCol w="2980378">
                  <a:extLst>
                    <a:ext uri="{9D8B030D-6E8A-4147-A177-3AD203B41FA5}">
                      <a16:colId xmlns:a16="http://schemas.microsoft.com/office/drawing/2014/main" val="700032871"/>
                    </a:ext>
                  </a:extLst>
                </a:gridCol>
                <a:gridCol w="4319116">
                  <a:extLst>
                    <a:ext uri="{9D8B030D-6E8A-4147-A177-3AD203B41FA5}">
                      <a16:colId xmlns:a16="http://schemas.microsoft.com/office/drawing/2014/main" val="3007780580"/>
                    </a:ext>
                  </a:extLst>
                </a:gridCol>
              </a:tblGrid>
              <a:tr h="1682777">
                <a:tc>
                  <a:txBody>
                    <a:bodyPr/>
                    <a:lstStyle/>
                    <a:p>
                      <a:pPr algn="ctr" fontAlgn="t">
                        <a:lnSpc>
                          <a:spcPct val="107000"/>
                        </a:lnSpc>
                        <a:spcBef>
                          <a:spcPts val="0"/>
                        </a:spcBef>
                        <a:spcAft>
                          <a:spcPts val="800"/>
                        </a:spcAft>
                      </a:pPr>
                      <a:r>
                        <a:rPr lang="en-GB" sz="12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200" b="1" i="0" u="none" strike="noStrike">
                          <a:effectLst/>
                          <a:latin typeface="Calibri" panose="020F0502020204030204" pitchFamily="34" charset="0"/>
                          <a:ea typeface="Calibri" panose="020F0502020204030204" pitchFamily="34" charset="0"/>
                          <a:cs typeface="Times New Roman" panose="02020603050405020304" pitchFamily="18" charset="0"/>
                        </a:rPr>
                        <a:t>37</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VH</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0.04</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3DD"/>
                    </a:solidFill>
                  </a:tcPr>
                </a:tc>
                <a:tc>
                  <a:txBody>
                    <a:bodyPr/>
                    <a:lstStyle/>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Day Seven</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r>
                        <a:rPr lang="en-GB" sz="1100" b="1" i="0" u="none" strike="noStrike"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May 22</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Mary</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3DD"/>
                    </a:solidFill>
                  </a:tcPr>
                </a:tc>
                <a:tc>
                  <a:txBody>
                    <a:bodyPr/>
                    <a:lstStyle/>
                    <a:p>
                      <a:pPr algn="ctr" fontAlgn="t">
                        <a:lnSpc>
                          <a:spcPct val="107000"/>
                        </a:lnSpc>
                        <a:spcBef>
                          <a:spcPts val="0"/>
                        </a:spcBef>
                        <a:spcAft>
                          <a:spcPts val="800"/>
                        </a:spcAft>
                      </a:pPr>
                      <a:r>
                        <a:rPr lang="en-GB" sz="1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Legislation &amp; Ethics</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Prescription Writing</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3DD"/>
                    </a:solidFill>
                  </a:tcPr>
                </a:tc>
                <a:tc>
                  <a:txBody>
                    <a:bodyPr/>
                    <a:lstStyle/>
                    <a:p>
                      <a:pPr algn="ctr" fontAlgn="t">
                        <a:lnSpc>
                          <a:spcPct val="107000"/>
                        </a:lnSpc>
                        <a:spcBef>
                          <a:spcPts val="0"/>
                        </a:spcBef>
                        <a:spcAft>
                          <a:spcPts val="800"/>
                        </a:spcAft>
                      </a:pPr>
                      <a:r>
                        <a:rPr lang="en-GB" sz="1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Service User &amp; Carer (Patient)</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Patient Choice</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Patient Experience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Prescribing as a Team</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3DD"/>
                    </a:solidFill>
                  </a:tcPr>
                </a:tc>
                <a:extLst>
                  <a:ext uri="{0D108BD9-81ED-4DB2-BD59-A6C34878D82A}">
                    <a16:rowId xmlns:a16="http://schemas.microsoft.com/office/drawing/2014/main" val="129273661"/>
                  </a:ext>
                </a:extLst>
              </a:tr>
              <a:tr h="1102758">
                <a:tc>
                  <a:txBody>
                    <a:bodyPr/>
                    <a:lstStyle/>
                    <a:p>
                      <a:pPr algn="ctr" fontAlgn="t">
                        <a:lnSpc>
                          <a:spcPct val="107000"/>
                        </a:lnSpc>
                        <a:spcBef>
                          <a:spcPts val="0"/>
                        </a:spcBef>
                        <a:spcAft>
                          <a:spcPts val="800"/>
                        </a:spcAft>
                      </a:pPr>
                      <a:r>
                        <a:rPr lang="en-GB" sz="1200" b="1" i="0" u="none" strike="noStrike">
                          <a:effectLst/>
                          <a:latin typeface="Calibri" panose="020F0502020204030204" pitchFamily="34" charset="0"/>
                          <a:ea typeface="Calibri" panose="020F0502020204030204" pitchFamily="34" charset="0"/>
                          <a:cs typeface="Times New Roman" panose="02020603050405020304" pitchFamily="18" charset="0"/>
                        </a:rPr>
                        <a:t>37</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Online</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Day Eight</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r>
                        <a:rPr lang="en-GB" sz="1100" b="1" i="0" u="none" strike="noStrike"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May</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Alan</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Pharmacology</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Special Groups</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Pharmacology</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1"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1"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Applied Therapeutics of the respiratory system</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704427811"/>
                  </a:ext>
                </a:extLst>
              </a:tr>
              <a:tr h="1682777">
                <a:tc>
                  <a:txBody>
                    <a:bodyPr/>
                    <a:lstStyle/>
                    <a:p>
                      <a:pPr algn="ctr" fontAlgn="t">
                        <a:lnSpc>
                          <a:spcPct val="107000"/>
                        </a:lnSpc>
                        <a:spcBef>
                          <a:spcPts val="0"/>
                        </a:spcBef>
                        <a:spcAft>
                          <a:spcPts val="800"/>
                        </a:spcAft>
                      </a:pPr>
                      <a:r>
                        <a:rPr lang="en-GB" sz="12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200" b="1" i="0" u="none" strike="noStrike">
                          <a:effectLst/>
                          <a:latin typeface="Calibri" panose="020F0502020204030204" pitchFamily="34" charset="0"/>
                          <a:ea typeface="Calibri" panose="020F0502020204030204" pitchFamily="34" charset="0"/>
                          <a:cs typeface="Times New Roman" panose="02020603050405020304" pitchFamily="18" charset="0"/>
                        </a:rPr>
                        <a:t>45</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VH 0.04</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Day Nine</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r>
                        <a:rPr lang="en-GB" sz="1100" b="1" i="0" u="none" strike="noStrike"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July 22</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Ollie</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07000"/>
                        </a:lnSpc>
                        <a:spcBef>
                          <a:spcPts val="0"/>
                        </a:spcBef>
                        <a:spcAft>
                          <a:spcPts val="800"/>
                        </a:spcAft>
                      </a:pPr>
                      <a:r>
                        <a:rPr lang="en-GB" sz="1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Intention to Prescribe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Clinical Management Plans</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Prescribing Governance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Next steps: Professional Practice</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07000"/>
                        </a:lnSpc>
                        <a:spcBef>
                          <a:spcPts val="0"/>
                        </a:spcBef>
                        <a:spcAft>
                          <a:spcPts val="800"/>
                        </a:spcAft>
                      </a:pPr>
                      <a:r>
                        <a:rPr lang="en-GB" sz="1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Numeracy Practice</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Pharmacology Practice</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Guidance &amp; Portfolio</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Evaluation</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57813726"/>
                  </a:ext>
                </a:extLst>
              </a:tr>
              <a:tr h="1102758">
                <a:tc>
                  <a:txBody>
                    <a:bodyPr/>
                    <a:lstStyle/>
                    <a:p>
                      <a:pPr algn="ctr" fontAlgn="t">
                        <a:lnSpc>
                          <a:spcPct val="107000"/>
                        </a:lnSpc>
                        <a:spcBef>
                          <a:spcPts val="0"/>
                        </a:spcBef>
                        <a:spcAft>
                          <a:spcPts val="800"/>
                        </a:spcAft>
                      </a:pPr>
                      <a:r>
                        <a:rPr lang="en-GB" sz="12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200" b="1" i="0" u="none" strike="noStrike">
                          <a:effectLst/>
                          <a:latin typeface="Calibri" panose="020F0502020204030204" pitchFamily="34" charset="0"/>
                          <a:ea typeface="Calibri" panose="020F0502020204030204" pitchFamily="34" charset="0"/>
                          <a:cs typeface="Times New Roman" panose="02020603050405020304" pitchFamily="18" charset="0"/>
                        </a:rPr>
                        <a:t>45</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Online</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Day Ten</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r>
                        <a:rPr lang="en-GB" sz="1100" b="1" i="0" u="none" strike="noStrike"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July 22</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Alan</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Pharmacology</a:t>
                      </a:r>
                      <a:endParaRPr lang="en-GB" sz="1900" b="0" i="0" u="none" strike="noStrike">
                        <a:effectLst/>
                        <a:latin typeface="Arial" panose="020B0604020202020204" pitchFamily="34" charset="0"/>
                      </a:endParaRPr>
                    </a:p>
                    <a:p>
                      <a:pPr algn="ctr" fontAlgn="t">
                        <a:lnSpc>
                          <a:spcPct val="107000"/>
                        </a:lnSpc>
                        <a:spcBef>
                          <a:spcPts val="0"/>
                        </a:spcBef>
                        <a:spcAft>
                          <a:spcPts val="800"/>
                        </a:spcAft>
                      </a:pPr>
                      <a:r>
                        <a:rPr lang="en-GB" sz="1100" b="0" i="1"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Applied Therapeutics of Pain</a:t>
                      </a:r>
                      <a:r>
                        <a:rPr lang="en-GB" sz="11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07000"/>
                        </a:lnSpc>
                        <a:spcBef>
                          <a:spcPts val="0"/>
                        </a:spcBef>
                        <a:spcAft>
                          <a:spcPts val="800"/>
                        </a:spcAft>
                      </a:pPr>
                      <a:r>
                        <a:rPr lang="en-GB" sz="1100" b="1"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dirty="0">
                        <a:effectLst/>
                        <a:latin typeface="Arial" panose="020B0604020202020204" pitchFamily="34" charset="0"/>
                      </a:endParaRPr>
                    </a:p>
                    <a:p>
                      <a:pPr algn="ctr" fontAlgn="t">
                        <a:lnSpc>
                          <a:spcPct val="107000"/>
                        </a:lnSpc>
                        <a:spcBef>
                          <a:spcPts val="0"/>
                        </a:spcBef>
                        <a:spcAft>
                          <a:spcPts val="800"/>
                        </a:spcAft>
                      </a:pPr>
                      <a:r>
                        <a:rPr lang="en-GB" sz="1100" b="1"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Pharmacology</a:t>
                      </a:r>
                      <a:endParaRPr lang="en-GB" sz="1900" b="0" i="0" u="none" strike="noStrike" dirty="0">
                        <a:effectLst/>
                        <a:latin typeface="Arial" panose="020B0604020202020204" pitchFamily="34" charset="0"/>
                      </a:endParaRPr>
                    </a:p>
                    <a:p>
                      <a:pPr algn="ctr" fontAlgn="t">
                        <a:lnSpc>
                          <a:spcPct val="107000"/>
                        </a:lnSpc>
                        <a:spcBef>
                          <a:spcPts val="0"/>
                        </a:spcBef>
                        <a:spcAft>
                          <a:spcPts val="800"/>
                        </a:spcAft>
                      </a:pPr>
                      <a:r>
                        <a:rPr lang="en-GB" sz="1100" b="0" i="1"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Applied Therapeutics of the cardiovascular system</a:t>
                      </a:r>
                      <a:endParaRPr lang="en-GB" sz="1900" b="0" i="0" u="none" strike="noStrike" dirty="0">
                        <a:effectLst/>
                        <a:latin typeface="Arial" panose="020B0604020202020204" pitchFamily="34" charset="0"/>
                      </a:endParaRPr>
                    </a:p>
                    <a:p>
                      <a:pPr algn="ctr" fontAlgn="t">
                        <a:lnSpc>
                          <a:spcPct val="107000"/>
                        </a:lnSpc>
                        <a:spcBef>
                          <a:spcPts val="0"/>
                        </a:spcBef>
                        <a:spcAft>
                          <a:spcPts val="800"/>
                        </a:spcAft>
                      </a:pPr>
                      <a:r>
                        <a:rPr lang="en-GB" sz="11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dirty="0">
                        <a:effectLst/>
                        <a:latin typeface="Arial" panose="020B0604020202020204" pitchFamily="34" charset="0"/>
                      </a:endParaRPr>
                    </a:p>
                  </a:txBody>
                  <a:tcPr marL="70782" marR="70782" marT="9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992840542"/>
                  </a:ext>
                </a:extLst>
              </a:tr>
            </a:tbl>
          </a:graphicData>
        </a:graphic>
      </p:graphicFrame>
    </p:spTree>
    <p:extLst>
      <p:ext uri="{BB962C8B-B14F-4D97-AF65-F5344CB8AC3E}">
        <p14:creationId xmlns:p14="http://schemas.microsoft.com/office/powerpoint/2010/main" val="428907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F52E-0C44-43A1-A6AB-E5E80D35E3D2}"/>
              </a:ext>
            </a:extLst>
          </p:cNvPr>
          <p:cNvSpPr>
            <a:spLocks noGrp="1"/>
          </p:cNvSpPr>
          <p:nvPr>
            <p:ph type="title"/>
          </p:nvPr>
        </p:nvSpPr>
        <p:spPr/>
        <p:txBody>
          <a:bodyPr/>
          <a:lstStyle/>
          <a:p>
            <a:r>
              <a:rPr lang="en-GB" dirty="0"/>
              <a:t>Portfolio (on Pebble Pad)</a:t>
            </a:r>
          </a:p>
        </p:txBody>
      </p:sp>
      <p:sp>
        <p:nvSpPr>
          <p:cNvPr id="3" name="Content Placeholder 2">
            <a:extLst>
              <a:ext uri="{FF2B5EF4-FFF2-40B4-BE49-F238E27FC236}">
                <a16:creationId xmlns:a16="http://schemas.microsoft.com/office/drawing/2014/main" id="{B367B108-226C-4E81-84FF-0EFDF7145755}"/>
              </a:ext>
            </a:extLst>
          </p:cNvPr>
          <p:cNvSpPr>
            <a:spLocks noGrp="1"/>
          </p:cNvSpPr>
          <p:nvPr>
            <p:ph idx="1"/>
          </p:nvPr>
        </p:nvSpPr>
        <p:spPr/>
        <p:txBody>
          <a:bodyPr>
            <a:normAutofit lnSpcReduction="10000"/>
          </a:bodyPr>
          <a:lstStyle/>
          <a:p>
            <a:r>
              <a:rPr lang="en-GB" dirty="0"/>
              <a:t>30 Blogs / Reflections</a:t>
            </a:r>
          </a:p>
          <a:p>
            <a:r>
              <a:rPr lang="en-GB" dirty="0"/>
              <a:t>12 Clinical Narratives (Analysis of Prescribing Situations)</a:t>
            </a:r>
          </a:p>
          <a:p>
            <a:r>
              <a:rPr lang="en-GB" dirty="0"/>
              <a:t>Linking Royal Pharmaceutical Society Competency Framework</a:t>
            </a:r>
          </a:p>
          <a:p>
            <a:r>
              <a:rPr lang="en-GB" dirty="0"/>
              <a:t>Initial/Midpoint/Final Assessor Agreement</a:t>
            </a:r>
          </a:p>
          <a:p>
            <a:r>
              <a:rPr lang="en-GB" dirty="0"/>
              <a:t>Intention to Prescribe</a:t>
            </a:r>
          </a:p>
          <a:p>
            <a:r>
              <a:rPr lang="en-GB" dirty="0"/>
              <a:t>Observed Structured Clinical Prescribing Assessment</a:t>
            </a:r>
          </a:p>
          <a:p>
            <a:r>
              <a:rPr lang="en-GB" dirty="0"/>
              <a:t>Clinical Management Plan (Supplementary Prescribing)</a:t>
            </a:r>
          </a:p>
          <a:p>
            <a:r>
              <a:rPr lang="en-GB" dirty="0"/>
              <a:t>Prescription Example</a:t>
            </a:r>
          </a:p>
          <a:p>
            <a:r>
              <a:rPr lang="en-GB" dirty="0"/>
              <a:t>Final </a:t>
            </a:r>
            <a:r>
              <a:rPr lang="en-GB" dirty="0" err="1"/>
              <a:t>Declartion</a:t>
            </a:r>
            <a:endParaRPr lang="en-GB" dirty="0"/>
          </a:p>
        </p:txBody>
      </p:sp>
    </p:spTree>
    <p:extLst>
      <p:ext uri="{BB962C8B-B14F-4D97-AF65-F5344CB8AC3E}">
        <p14:creationId xmlns:p14="http://schemas.microsoft.com/office/powerpoint/2010/main" val="2411161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1BC03-5DC7-48AB-86B6-3170A8063BF2}"/>
              </a:ext>
            </a:extLst>
          </p:cNvPr>
          <p:cNvSpPr>
            <a:spLocks noGrp="1"/>
          </p:cNvSpPr>
          <p:nvPr>
            <p:ph type="title"/>
          </p:nvPr>
        </p:nvSpPr>
        <p:spPr/>
        <p:txBody>
          <a:bodyPr/>
          <a:lstStyle/>
          <a:p>
            <a:r>
              <a:rPr lang="en-GB" dirty="0"/>
              <a:t>Assessments</a:t>
            </a:r>
          </a:p>
        </p:txBody>
      </p:sp>
      <p:sp>
        <p:nvSpPr>
          <p:cNvPr id="4" name="Content Placeholder 2">
            <a:extLst>
              <a:ext uri="{FF2B5EF4-FFF2-40B4-BE49-F238E27FC236}">
                <a16:creationId xmlns:a16="http://schemas.microsoft.com/office/drawing/2014/main" id="{3596562F-CD80-421C-8624-928D2E1369AB}"/>
              </a:ext>
            </a:extLst>
          </p:cNvPr>
          <p:cNvSpPr>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S PGothic" panose="020B0600070205080204" pitchFamily="34" charset="-128"/>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S PGothic" panose="020B0600070205080204" pitchFamily="34" charset="-128"/>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S PGothic" panose="020B060007020508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eaLnBrk="1" hangingPunct="1">
              <a:defRPr/>
            </a:pPr>
            <a:r>
              <a:rPr lang="en-GB" sz="2400" dirty="0">
                <a:ea typeface="+mj-ea"/>
              </a:rPr>
              <a:t>Portfolio of reflective evidence: pebble pad</a:t>
            </a:r>
          </a:p>
          <a:p>
            <a:pPr eaLnBrk="1" hangingPunct="1">
              <a:defRPr/>
            </a:pPr>
            <a:r>
              <a:rPr lang="en-GB" sz="2400" dirty="0">
                <a:ea typeface="+mj-ea"/>
              </a:rPr>
              <a:t>Narrative Essay</a:t>
            </a:r>
          </a:p>
          <a:p>
            <a:pPr eaLnBrk="1" hangingPunct="1">
              <a:defRPr/>
            </a:pPr>
            <a:r>
              <a:rPr lang="en-GB" sz="2400" dirty="0">
                <a:ea typeface="+mj-ea"/>
              </a:rPr>
              <a:t>Observed Examination of clinical practice (OECP)</a:t>
            </a:r>
          </a:p>
          <a:p>
            <a:pPr marL="0" indent="0" eaLnBrk="1" hangingPunct="1">
              <a:buFont typeface="Wingdings 3" panose="05040102010807070707" pitchFamily="18" charset="2"/>
              <a:buNone/>
              <a:defRPr/>
            </a:pPr>
            <a:endParaRPr lang="en-GB" sz="2400" dirty="0">
              <a:ea typeface="+mj-ea"/>
            </a:endParaRPr>
          </a:p>
          <a:p>
            <a:pPr eaLnBrk="1" hangingPunct="1">
              <a:defRPr/>
            </a:pPr>
            <a:r>
              <a:rPr lang="en-GB" sz="2400" dirty="0">
                <a:ea typeface="+mj-ea"/>
              </a:rPr>
              <a:t>Written Pharmacology Exam (80% pass mark)</a:t>
            </a:r>
          </a:p>
          <a:p>
            <a:pPr eaLnBrk="1" hangingPunct="1">
              <a:defRPr/>
            </a:pPr>
            <a:r>
              <a:rPr lang="en-GB" sz="2400" dirty="0">
                <a:ea typeface="+mj-ea"/>
              </a:rPr>
              <a:t>Numeracy Test (100% pass mark)</a:t>
            </a:r>
          </a:p>
          <a:p>
            <a:pPr eaLnBrk="1" hangingPunct="1">
              <a:defRPr/>
            </a:pPr>
            <a:r>
              <a:rPr lang="en-GB" sz="2400" dirty="0">
                <a:ea typeface="+mj-ea"/>
              </a:rPr>
              <a:t>Critical Reflection Essay</a:t>
            </a:r>
          </a:p>
          <a:p>
            <a:pPr eaLnBrk="1" hangingPunct="1">
              <a:defRPr/>
            </a:pPr>
            <a:endParaRPr lang="en-GB" dirty="0">
              <a:ea typeface="+mj-ea"/>
            </a:endParaRPr>
          </a:p>
          <a:p>
            <a:pPr marL="0" indent="0" eaLnBrk="1" hangingPunct="1">
              <a:buFont typeface="Wingdings 3" panose="05040102010807070707" pitchFamily="18" charset="2"/>
              <a:buNone/>
              <a:defRPr/>
            </a:pPr>
            <a:endParaRPr lang="en-GB" dirty="0">
              <a:ea typeface="+mj-ea"/>
            </a:endParaRPr>
          </a:p>
          <a:p>
            <a:pPr eaLnBrk="1" hangingPunct="1">
              <a:defRPr/>
            </a:pPr>
            <a:endParaRPr lang="en-GB" dirty="0">
              <a:ea typeface="+mj-ea"/>
            </a:endParaRPr>
          </a:p>
        </p:txBody>
      </p:sp>
    </p:spTree>
    <p:extLst>
      <p:ext uri="{BB962C8B-B14F-4D97-AF65-F5344CB8AC3E}">
        <p14:creationId xmlns:p14="http://schemas.microsoft.com/office/powerpoint/2010/main" val="3946996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52D73-BD21-43FD-8259-5B064330A25F}"/>
              </a:ext>
            </a:extLst>
          </p:cNvPr>
          <p:cNvSpPr>
            <a:spLocks noGrp="1"/>
          </p:cNvSpPr>
          <p:nvPr>
            <p:ph type="title"/>
          </p:nvPr>
        </p:nvSpPr>
        <p:spPr/>
        <p:txBody>
          <a:bodyPr/>
          <a:lstStyle/>
          <a:p>
            <a:r>
              <a:rPr lang="en-GB" dirty="0"/>
              <a:t>COVID</a:t>
            </a:r>
          </a:p>
        </p:txBody>
      </p:sp>
      <p:sp>
        <p:nvSpPr>
          <p:cNvPr id="3" name="Content Placeholder 2">
            <a:extLst>
              <a:ext uri="{FF2B5EF4-FFF2-40B4-BE49-F238E27FC236}">
                <a16:creationId xmlns:a16="http://schemas.microsoft.com/office/drawing/2014/main" id="{08A049AE-14F2-4104-B69A-41B27FA49EC5}"/>
              </a:ext>
            </a:extLst>
          </p:cNvPr>
          <p:cNvSpPr>
            <a:spLocks noGrp="1"/>
          </p:cNvSpPr>
          <p:nvPr>
            <p:ph idx="1"/>
          </p:nvPr>
        </p:nvSpPr>
        <p:spPr/>
        <p:txBody>
          <a:bodyPr/>
          <a:lstStyle/>
          <a:p>
            <a:r>
              <a:rPr lang="en-GB" dirty="0"/>
              <a:t>Work Pressure</a:t>
            </a:r>
          </a:p>
          <a:p>
            <a:r>
              <a:rPr lang="en-GB" dirty="0"/>
              <a:t>Work Life Balance</a:t>
            </a:r>
          </a:p>
          <a:p>
            <a:r>
              <a:rPr lang="en-GB" dirty="0"/>
              <a:t>Mental Health &amp; Wellbeing</a:t>
            </a:r>
          </a:p>
        </p:txBody>
      </p:sp>
    </p:spTree>
    <p:extLst>
      <p:ext uri="{BB962C8B-B14F-4D97-AF65-F5344CB8AC3E}">
        <p14:creationId xmlns:p14="http://schemas.microsoft.com/office/powerpoint/2010/main" val="1295970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816FFB-83B8-4833-B165-29A399D92656}"/>
              </a:ext>
            </a:extLst>
          </p:cNvPr>
          <p:cNvSpPr>
            <a:spLocks noGrp="1"/>
          </p:cNvSpPr>
          <p:nvPr>
            <p:ph type="ctrTitle"/>
          </p:nvPr>
        </p:nvSpPr>
        <p:spPr/>
        <p:txBody>
          <a:bodyPr/>
          <a:lstStyle/>
          <a:p>
            <a:r>
              <a:rPr lang="en-GB" dirty="0"/>
              <a:t>Questions?</a:t>
            </a:r>
          </a:p>
        </p:txBody>
      </p:sp>
      <p:sp>
        <p:nvSpPr>
          <p:cNvPr id="7" name="Subtitle 6">
            <a:extLst>
              <a:ext uri="{FF2B5EF4-FFF2-40B4-BE49-F238E27FC236}">
                <a16:creationId xmlns:a16="http://schemas.microsoft.com/office/drawing/2014/main" id="{1E679CD3-4C0D-472D-8577-9233EDC0852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24273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9DA-0E4A-44B2-8186-6F9FAFDF5BCD}"/>
              </a:ext>
            </a:extLst>
          </p:cNvPr>
          <p:cNvSpPr>
            <a:spLocks noGrp="1"/>
          </p:cNvSpPr>
          <p:nvPr>
            <p:ph type="ctrTitle"/>
          </p:nvPr>
        </p:nvSpPr>
        <p:spPr>
          <a:xfrm>
            <a:off x="1524000" y="1959850"/>
            <a:ext cx="9144000" cy="1953346"/>
          </a:xfrm>
        </p:spPr>
        <p:txBody>
          <a:bodyPr/>
          <a:lstStyle/>
          <a:p>
            <a:r>
              <a:rPr lang="en-GB" dirty="0"/>
              <a:t>MSc Advanced Clinical Practice</a:t>
            </a:r>
          </a:p>
        </p:txBody>
      </p:sp>
      <p:pic>
        <p:nvPicPr>
          <p:cNvPr id="1026" name="Picture 2" descr="CCCU Logo">
            <a:extLst>
              <a:ext uri="{FF2B5EF4-FFF2-40B4-BE49-F238E27FC236}">
                <a16:creationId xmlns:a16="http://schemas.microsoft.com/office/drawing/2014/main" id="{AD4F3DAF-5AA3-49BC-975A-3CD0C1B9F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929" y="260209"/>
            <a:ext cx="4074415" cy="1655762"/>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5">
            <a:extLst>
              <a:ext uri="{FF2B5EF4-FFF2-40B4-BE49-F238E27FC236}">
                <a16:creationId xmlns:a16="http://schemas.microsoft.com/office/drawing/2014/main" id="{B8D9A2A1-7072-43D7-98CD-CB1D969C42F3}"/>
              </a:ext>
            </a:extLst>
          </p:cNvPr>
          <p:cNvSpPr>
            <a:spLocks noGrp="1"/>
          </p:cNvSpPr>
          <p:nvPr>
            <p:ph type="subTitle" idx="1"/>
          </p:nvPr>
        </p:nvSpPr>
        <p:spPr>
          <a:xfrm>
            <a:off x="1524000" y="3828516"/>
            <a:ext cx="9144000" cy="1429284"/>
          </a:xfrm>
        </p:spPr>
        <p:txBody>
          <a:bodyPr/>
          <a:lstStyle/>
          <a:p>
            <a:r>
              <a:rPr lang="en-GB" dirty="0"/>
              <a:t>Overview</a:t>
            </a:r>
          </a:p>
        </p:txBody>
      </p:sp>
    </p:spTree>
    <p:extLst>
      <p:ext uri="{BB962C8B-B14F-4D97-AF65-F5344CB8AC3E}">
        <p14:creationId xmlns:p14="http://schemas.microsoft.com/office/powerpoint/2010/main" val="3864149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EC3B0-EE46-429B-B996-A00C9EF12083}"/>
              </a:ext>
            </a:extLst>
          </p:cNvPr>
          <p:cNvSpPr>
            <a:spLocks noGrp="1"/>
          </p:cNvSpPr>
          <p:nvPr>
            <p:ph type="title"/>
          </p:nvPr>
        </p:nvSpPr>
        <p:spPr/>
        <p:txBody>
          <a:bodyPr/>
          <a:lstStyle/>
          <a:p>
            <a:r>
              <a:rPr lang="en-GB" dirty="0"/>
              <a:t>Admissions</a:t>
            </a:r>
          </a:p>
        </p:txBody>
      </p:sp>
      <p:sp>
        <p:nvSpPr>
          <p:cNvPr id="3" name="Content Placeholder 2">
            <a:extLst>
              <a:ext uri="{FF2B5EF4-FFF2-40B4-BE49-F238E27FC236}">
                <a16:creationId xmlns:a16="http://schemas.microsoft.com/office/drawing/2014/main" id="{8962E0D4-FECA-459E-BA2C-E3AD32F643CA}"/>
              </a:ext>
            </a:extLst>
          </p:cNvPr>
          <p:cNvSpPr>
            <a:spLocks noGrp="1"/>
          </p:cNvSpPr>
          <p:nvPr>
            <p:ph idx="1"/>
          </p:nvPr>
        </p:nvSpPr>
        <p:spPr/>
        <p:txBody>
          <a:bodyPr>
            <a:normAutofit/>
          </a:bodyPr>
          <a:lstStyle/>
          <a:p>
            <a:r>
              <a:rPr lang="en-GB" dirty="0"/>
              <a:t>Non-Apprenticeship</a:t>
            </a:r>
          </a:p>
          <a:p>
            <a:pPr lvl="1"/>
            <a:r>
              <a:rPr lang="en-GB" dirty="0"/>
              <a:t>Via Electronic Application</a:t>
            </a:r>
          </a:p>
          <a:p>
            <a:r>
              <a:rPr lang="en-GB" dirty="0"/>
              <a:t>Apprenticeship</a:t>
            </a:r>
          </a:p>
          <a:p>
            <a:pPr lvl="1"/>
            <a:r>
              <a:rPr lang="en-GB" dirty="0"/>
              <a:t>Employer approaches Apprentice Unit - </a:t>
            </a:r>
            <a:r>
              <a:rPr lang="en-GB" dirty="0">
                <a:solidFill>
                  <a:schemeClr val="accent1">
                    <a:lumMod val="75000"/>
                  </a:schemeClr>
                </a:solidFill>
                <a:hlinkClick r:id="rId2">
                  <a:extLst>
                    <a:ext uri="{A12FA001-AC4F-418D-AE19-62706E023703}">
                      <ahyp:hlinkClr xmlns:ahyp="http://schemas.microsoft.com/office/drawing/2018/hyperlinkcolor" val="tx"/>
                    </a:ext>
                  </a:extLst>
                </a:hlinkClick>
              </a:rPr>
              <a:t>apprenticeships@canterbury.ac.uk</a:t>
            </a:r>
            <a:endParaRPr lang="en-GB" dirty="0">
              <a:solidFill>
                <a:schemeClr val="accent1">
                  <a:lumMod val="75000"/>
                </a:schemeClr>
              </a:solidFill>
            </a:endParaRPr>
          </a:p>
          <a:p>
            <a:pPr lvl="1"/>
            <a:endParaRPr lang="en-GB" dirty="0"/>
          </a:p>
          <a:p>
            <a:r>
              <a:rPr lang="en-GB" dirty="0"/>
              <a:t>Intakes</a:t>
            </a:r>
          </a:p>
          <a:p>
            <a:pPr lvl="1"/>
            <a:r>
              <a:rPr lang="en-GB" dirty="0"/>
              <a:t>September</a:t>
            </a:r>
          </a:p>
          <a:p>
            <a:pPr lvl="1"/>
            <a:r>
              <a:rPr lang="en-GB" dirty="0"/>
              <a:t>January</a:t>
            </a:r>
          </a:p>
          <a:p>
            <a:pPr lvl="1"/>
            <a:r>
              <a:rPr lang="en-GB" dirty="0"/>
              <a:t>May</a:t>
            </a:r>
          </a:p>
        </p:txBody>
      </p:sp>
    </p:spTree>
    <p:extLst>
      <p:ext uri="{BB962C8B-B14F-4D97-AF65-F5344CB8AC3E}">
        <p14:creationId xmlns:p14="http://schemas.microsoft.com/office/powerpoint/2010/main" val="132943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6C65-0627-43D3-8AAD-8BBD60ED8C6E}"/>
              </a:ext>
            </a:extLst>
          </p:cNvPr>
          <p:cNvSpPr>
            <a:spLocks noGrp="1"/>
          </p:cNvSpPr>
          <p:nvPr>
            <p:ph type="title"/>
          </p:nvPr>
        </p:nvSpPr>
        <p:spPr/>
        <p:txBody>
          <a:bodyPr/>
          <a:lstStyle/>
          <a:p>
            <a:r>
              <a:rPr lang="en-GB" dirty="0"/>
              <a:t>Independent Prescribing Developments</a:t>
            </a:r>
          </a:p>
        </p:txBody>
      </p:sp>
      <p:sp>
        <p:nvSpPr>
          <p:cNvPr id="3" name="Content Placeholder 2">
            <a:extLst>
              <a:ext uri="{FF2B5EF4-FFF2-40B4-BE49-F238E27FC236}">
                <a16:creationId xmlns:a16="http://schemas.microsoft.com/office/drawing/2014/main" id="{42C68A09-C4C1-44BE-97E1-2069BD79FAC2}"/>
              </a:ext>
            </a:extLst>
          </p:cNvPr>
          <p:cNvSpPr>
            <a:spLocks noGrp="1"/>
          </p:cNvSpPr>
          <p:nvPr>
            <p:ph idx="1"/>
          </p:nvPr>
        </p:nvSpPr>
        <p:spPr/>
        <p:txBody>
          <a:bodyPr/>
          <a:lstStyle/>
          <a:p>
            <a:r>
              <a:rPr lang="en-GB" dirty="0"/>
              <a:t>Prescribing is growing due to workforce developments</a:t>
            </a:r>
          </a:p>
          <a:p>
            <a:r>
              <a:rPr lang="en-GB" dirty="0"/>
              <a:t>Need to evolve to reflect new practice</a:t>
            </a:r>
          </a:p>
          <a:p>
            <a:r>
              <a:rPr lang="en-GB" dirty="0"/>
              <a:t>NMC (2018) Educational Standards allow programmes more freedom to develop own curricula</a:t>
            </a:r>
          </a:p>
          <a:p>
            <a:pPr lvl="1"/>
            <a:r>
              <a:rPr lang="en-GB" dirty="0"/>
              <a:t>Patient Experience</a:t>
            </a:r>
          </a:p>
          <a:p>
            <a:pPr lvl="1"/>
            <a:r>
              <a:rPr lang="en-GB" dirty="0"/>
              <a:t>Simulation</a:t>
            </a:r>
          </a:p>
          <a:p>
            <a:pPr lvl="1"/>
            <a:r>
              <a:rPr lang="en-GB" dirty="0"/>
              <a:t>Student outcomes and experience</a:t>
            </a:r>
          </a:p>
          <a:p>
            <a:pPr lvl="1"/>
            <a:r>
              <a:rPr lang="en-GB" dirty="0"/>
              <a:t>Balance theory and practice</a:t>
            </a:r>
          </a:p>
          <a:p>
            <a:endParaRPr lang="en-GB" dirty="0"/>
          </a:p>
        </p:txBody>
      </p:sp>
      <p:pic>
        <p:nvPicPr>
          <p:cNvPr id="1026" name="Picture 2" descr="Color Psychology in Medicine | Munsell Color System; Color Matching from  Munsell Color Company">
            <a:extLst>
              <a:ext uri="{FF2B5EF4-FFF2-40B4-BE49-F238E27FC236}">
                <a16:creationId xmlns:a16="http://schemas.microsoft.com/office/drawing/2014/main" id="{FFB027DC-2037-498A-92AD-814812DA1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3869" y="4165601"/>
            <a:ext cx="3519932" cy="214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255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5DA1-EC8F-47F6-9B40-A28F2690F51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0F6E1A2-345C-4D0E-A7F8-779120F3C958}"/>
              </a:ext>
            </a:extLst>
          </p:cNvPr>
          <p:cNvSpPr>
            <a:spLocks noGrp="1"/>
          </p:cNvSpPr>
          <p:nvPr>
            <p:ph idx="1"/>
          </p:nvPr>
        </p:nvSpPr>
        <p:spPr/>
        <p:txBody>
          <a:bodyPr/>
          <a:lstStyle/>
          <a:p>
            <a:r>
              <a:rPr lang="en-GB" dirty="0"/>
              <a:t>The MSc ACP team does not interview from CCCU perspective</a:t>
            </a:r>
          </a:p>
          <a:p>
            <a:r>
              <a:rPr lang="en-GB" b="1" dirty="0"/>
              <a:t>BUT</a:t>
            </a:r>
          </a:p>
          <a:p>
            <a:pPr lvl="1"/>
            <a:r>
              <a:rPr lang="en-GB" dirty="0"/>
              <a:t>We do support Trusts with interviews if asked</a:t>
            </a:r>
          </a:p>
          <a:p>
            <a:pPr lvl="1"/>
            <a:r>
              <a:rPr lang="en-GB" dirty="0"/>
              <a:t>Students must meet the MSc ACP admission criteria </a:t>
            </a:r>
          </a:p>
          <a:p>
            <a:pPr lvl="1"/>
            <a:r>
              <a:rPr lang="en-GB" dirty="0"/>
              <a:t>If undertaking NMP/IP – this criteria must also be met</a:t>
            </a:r>
          </a:p>
          <a:p>
            <a:pPr lvl="2"/>
            <a:r>
              <a:rPr lang="en-GB" dirty="0"/>
              <a:t>Validated by NMC &amp; HCPC</a:t>
            </a:r>
          </a:p>
          <a:p>
            <a:pPr lvl="1"/>
            <a:r>
              <a:rPr lang="en-GB" dirty="0"/>
              <a:t>Please note as a course team we support the employers criteria for admission to the programme.</a:t>
            </a:r>
          </a:p>
          <a:p>
            <a:endParaRPr lang="en-GB" dirty="0"/>
          </a:p>
        </p:txBody>
      </p:sp>
    </p:spTree>
    <p:extLst>
      <p:ext uri="{BB962C8B-B14F-4D97-AF65-F5344CB8AC3E}">
        <p14:creationId xmlns:p14="http://schemas.microsoft.com/office/powerpoint/2010/main" val="3488111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3B01C-2EB0-4C6F-B2B7-588109162673}"/>
              </a:ext>
            </a:extLst>
          </p:cNvPr>
          <p:cNvSpPr>
            <a:spLocks noGrp="1"/>
          </p:cNvSpPr>
          <p:nvPr>
            <p:ph type="title"/>
          </p:nvPr>
        </p:nvSpPr>
        <p:spPr/>
        <p:txBody>
          <a:bodyPr/>
          <a:lstStyle/>
          <a:p>
            <a:r>
              <a:rPr lang="en-GB" dirty="0"/>
              <a:t>Programme Aims:</a:t>
            </a:r>
          </a:p>
        </p:txBody>
      </p:sp>
      <p:sp>
        <p:nvSpPr>
          <p:cNvPr id="3" name="Content Placeholder 2">
            <a:extLst>
              <a:ext uri="{FF2B5EF4-FFF2-40B4-BE49-F238E27FC236}">
                <a16:creationId xmlns:a16="http://schemas.microsoft.com/office/drawing/2014/main" id="{DC68A08C-2057-42C4-A8D6-E1FE9FE84A4E}"/>
              </a:ext>
            </a:extLst>
          </p:cNvPr>
          <p:cNvSpPr>
            <a:spLocks noGrp="1"/>
          </p:cNvSpPr>
          <p:nvPr>
            <p:ph idx="1"/>
          </p:nvPr>
        </p:nvSpPr>
        <p:spPr/>
        <p:txBody>
          <a:bodyPr/>
          <a:lstStyle/>
          <a:p>
            <a:pPr marL="0" indent="0">
              <a:buNone/>
            </a:pPr>
            <a:r>
              <a:rPr lang="en-GB" sz="2800" dirty="0">
                <a:effectLst/>
                <a:latin typeface="Humnst777 BT" panose="020B0603030504020204" pitchFamily="34" charset="0"/>
                <a:ea typeface="Times New Roman" panose="02020603050405020304" pitchFamily="18" charset="0"/>
                <a:cs typeface="Times New Roman" panose="02020603050405020304" pitchFamily="18" charset="0"/>
              </a:rPr>
              <a:t>The aim of the programme is to develop an advanced clinical practitioner who is able to analyse and synthesise complex problems across a range of settings, managing complete clinical care episodes. The practitioner will be able to demonstrate core and specific clinical competence that encompasses the four pillars of advanced clinical practice which are clinical practice, management/ leadership, education and research.</a:t>
            </a:r>
            <a:endParaRPr lang="en-GB" sz="2800" dirty="0">
              <a:effectLst/>
              <a:latin typeface="Calibri" panose="020F0502020204030204" pitchFamily="34" charset="0"/>
              <a:ea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3723750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0E3C0-7EA3-4AD7-8522-9CBC8AB3530E}"/>
              </a:ext>
            </a:extLst>
          </p:cNvPr>
          <p:cNvSpPr>
            <a:spLocks noGrp="1"/>
          </p:cNvSpPr>
          <p:nvPr>
            <p:ph type="title"/>
          </p:nvPr>
        </p:nvSpPr>
        <p:spPr>
          <a:xfrm>
            <a:off x="838199" y="365125"/>
            <a:ext cx="10672985" cy="1325563"/>
          </a:xfrm>
        </p:spPr>
        <p:txBody>
          <a:bodyPr/>
          <a:lstStyle/>
          <a:p>
            <a:r>
              <a:rPr lang="en-GB" dirty="0"/>
              <a:t>Learning Outcomes – Year One </a:t>
            </a:r>
            <a:r>
              <a:rPr lang="en-GB" sz="3200" dirty="0"/>
              <a:t>(Accumulative)</a:t>
            </a:r>
            <a:endParaRPr lang="en-GB" dirty="0"/>
          </a:p>
        </p:txBody>
      </p:sp>
      <p:sp>
        <p:nvSpPr>
          <p:cNvPr id="3" name="Content Placeholder 2">
            <a:extLst>
              <a:ext uri="{FF2B5EF4-FFF2-40B4-BE49-F238E27FC236}">
                <a16:creationId xmlns:a16="http://schemas.microsoft.com/office/drawing/2014/main" id="{A417AF63-07B7-45A5-A5EA-F0B2B1493D46}"/>
              </a:ext>
            </a:extLst>
          </p:cNvPr>
          <p:cNvSpPr>
            <a:spLocks noGrp="1"/>
          </p:cNvSpPr>
          <p:nvPr>
            <p:ph idx="1"/>
          </p:nvPr>
        </p:nvSpPr>
        <p:spPr/>
        <p:txBody>
          <a:bodyPr>
            <a:normAutofit fontScale="70000" lnSpcReduction="20000"/>
          </a:bodyPr>
          <a:lstStyle/>
          <a:p>
            <a:pPr marL="0" indent="0" algn="just">
              <a:lnSpc>
                <a:spcPct val="106000"/>
              </a:lnSpc>
              <a:spcBef>
                <a:spcPts val="600"/>
              </a:spcBef>
              <a:spcAft>
                <a:spcPts val="600"/>
              </a:spcAft>
              <a:buNone/>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On successful completion of the </a:t>
            </a:r>
            <a:r>
              <a:rPr lang="en-GB" sz="2800" b="1" dirty="0">
                <a:effectLst/>
                <a:latin typeface="Humnst777 BT" panose="020B0603030504020204" pitchFamily="34" charset="0"/>
                <a:ea typeface="Humnst777 BT" panose="020B0603030504020204" pitchFamily="34" charset="0"/>
                <a:cs typeface="Humnst777 BT" panose="020B0603030504020204" pitchFamily="34" charset="0"/>
              </a:rPr>
              <a:t>Postgraduate Certificate in Clinical Practice</a:t>
            </a:r>
            <a:r>
              <a:rPr lang="en-GB" sz="2800" dirty="0">
                <a:effectLst/>
                <a:latin typeface="Humnst777 BT" panose="020B0603030504020204" pitchFamily="34" charset="0"/>
                <a:ea typeface="Humnst777 BT" panose="020B0603030504020204" pitchFamily="34" charset="0"/>
                <a:cs typeface="Humnst777 BT" panose="020B0603030504020204" pitchFamily="34" charset="0"/>
              </a:rPr>
              <a:t>, students will be able to:</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Demonstrate competence in the skills required to comprehensively assess, diagnose and manage complex cases within their field of practice, utilising a range of tools and techniques </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Synthesise information from diagnostics and clinical assessment to develop an appropriate/ effective treatment plan.</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Deliver practice that is current and evidence- based for service users presenting with a wide range of undifferentiated conditions </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Evaluate and justify the rationale for the clinical decision within the context of advanced  clinical practice</a:t>
            </a:r>
            <a:endParaRPr lang="en-GB" sz="2800" dirty="0">
              <a:effectLst/>
              <a:latin typeface="Calibri" panose="020F0502020204030204" pitchFamily="34" charset="0"/>
              <a:ea typeface="Calibri" panose="020F0502020204030204" pitchFamily="34" charset="0"/>
            </a:endParaRPr>
          </a:p>
          <a:p>
            <a:pPr marL="0" indent="0">
              <a:buNone/>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5. Demonstrate the application of concepts of clinical reasoning, reflection and person centred practice in areas of assessment, intervention and outcome measurement</a:t>
            </a:r>
            <a:endParaRPr lang="en-GB" dirty="0"/>
          </a:p>
          <a:p>
            <a:endParaRPr lang="en-GB" dirty="0"/>
          </a:p>
        </p:txBody>
      </p:sp>
    </p:spTree>
    <p:extLst>
      <p:ext uri="{BB962C8B-B14F-4D97-AF65-F5344CB8AC3E}">
        <p14:creationId xmlns:p14="http://schemas.microsoft.com/office/powerpoint/2010/main" val="2511150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3251D-1823-439B-BB98-90B6E88770EB}"/>
              </a:ext>
            </a:extLst>
          </p:cNvPr>
          <p:cNvSpPr>
            <a:spLocks noGrp="1"/>
          </p:cNvSpPr>
          <p:nvPr>
            <p:ph type="title"/>
          </p:nvPr>
        </p:nvSpPr>
        <p:spPr/>
        <p:txBody>
          <a:bodyPr/>
          <a:lstStyle/>
          <a:p>
            <a:r>
              <a:rPr lang="en-GB" dirty="0"/>
              <a:t>Learning Outcomes – Year Two </a:t>
            </a:r>
            <a:r>
              <a:rPr lang="en-GB" sz="3200" dirty="0"/>
              <a:t>(Accumulative)</a:t>
            </a:r>
            <a:endParaRPr lang="en-GB" dirty="0"/>
          </a:p>
        </p:txBody>
      </p:sp>
      <p:sp>
        <p:nvSpPr>
          <p:cNvPr id="3" name="Content Placeholder 2">
            <a:extLst>
              <a:ext uri="{FF2B5EF4-FFF2-40B4-BE49-F238E27FC236}">
                <a16:creationId xmlns:a16="http://schemas.microsoft.com/office/drawing/2014/main" id="{2E5DC685-AE48-480B-AE9C-C1CB05778117}"/>
              </a:ext>
            </a:extLst>
          </p:cNvPr>
          <p:cNvSpPr>
            <a:spLocks noGrp="1"/>
          </p:cNvSpPr>
          <p:nvPr>
            <p:ph idx="1"/>
          </p:nvPr>
        </p:nvSpPr>
        <p:spPr/>
        <p:txBody>
          <a:bodyPr>
            <a:normAutofit fontScale="70000" lnSpcReduction="20000"/>
          </a:bodyPr>
          <a:lstStyle/>
          <a:p>
            <a:pPr marL="0" indent="0" algn="just">
              <a:lnSpc>
                <a:spcPct val="106000"/>
              </a:lnSpc>
              <a:spcBef>
                <a:spcPts val="600"/>
              </a:spcBef>
              <a:spcAft>
                <a:spcPts val="600"/>
              </a:spcAft>
              <a:buNone/>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On successful completion of the </a:t>
            </a:r>
            <a:r>
              <a:rPr lang="en-GB" sz="2800" b="1" dirty="0">
                <a:effectLst/>
                <a:latin typeface="Humnst777 BT" panose="020B0603030504020204" pitchFamily="34" charset="0"/>
                <a:ea typeface="Humnst777 BT" panose="020B0603030504020204" pitchFamily="34" charset="0"/>
                <a:cs typeface="Humnst777 BT" panose="020B0603030504020204" pitchFamily="34" charset="0"/>
              </a:rPr>
              <a:t>Postgraduate Diploma in Advancing Practice</a:t>
            </a:r>
            <a:r>
              <a:rPr lang="en-GB" sz="2800" dirty="0">
                <a:effectLst/>
                <a:latin typeface="Humnst777 BT" panose="020B0603030504020204" pitchFamily="34" charset="0"/>
                <a:ea typeface="Humnst777 BT" panose="020B0603030504020204" pitchFamily="34" charset="0"/>
                <a:cs typeface="Humnst777 BT" panose="020B0603030504020204" pitchFamily="34" charset="0"/>
              </a:rPr>
              <a:t>, students will be able to:</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Demonstrate their ability to assess a service user holistically and autonomously at an advanced level, using complex decision making and critical thinking skills. </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Use knowledge and evidence base creatively to underpin the decisions made for service user care within the clinical setting, including facilitating medication management</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Model leadership and communication skills which allow work across professional, organisation and system boundaries </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Synthesise and apply knowledge to solve complex practice problems and form safe and effective solutions within an area of advanced clinical practice </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Demonstrate the ability to work with others to enhance service delivery and outcomes for service users </a:t>
            </a:r>
            <a:endParaRPr lang="en-GB" sz="2800" dirty="0">
              <a:effectLst/>
              <a:latin typeface="Calibri" panose="020F0502020204030204" pitchFamily="34" charset="0"/>
              <a:ea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3928875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6B2C1-2A27-48C3-AAC4-CA1B303478D1}"/>
              </a:ext>
            </a:extLst>
          </p:cNvPr>
          <p:cNvSpPr>
            <a:spLocks noGrp="1"/>
          </p:cNvSpPr>
          <p:nvPr>
            <p:ph type="title"/>
          </p:nvPr>
        </p:nvSpPr>
        <p:spPr/>
        <p:txBody>
          <a:bodyPr/>
          <a:lstStyle/>
          <a:p>
            <a:r>
              <a:rPr lang="en-GB" dirty="0"/>
              <a:t>Learning Outcomes – Year Three </a:t>
            </a:r>
            <a:r>
              <a:rPr lang="en-GB" sz="3200" dirty="0"/>
              <a:t>(Accumulative)</a:t>
            </a:r>
            <a:endParaRPr lang="en-GB" dirty="0"/>
          </a:p>
        </p:txBody>
      </p:sp>
      <p:sp>
        <p:nvSpPr>
          <p:cNvPr id="3" name="Content Placeholder 2">
            <a:extLst>
              <a:ext uri="{FF2B5EF4-FFF2-40B4-BE49-F238E27FC236}">
                <a16:creationId xmlns:a16="http://schemas.microsoft.com/office/drawing/2014/main" id="{2B42B992-C7F7-4A8B-BCDC-291BDE9E547B}"/>
              </a:ext>
            </a:extLst>
          </p:cNvPr>
          <p:cNvSpPr>
            <a:spLocks noGrp="1"/>
          </p:cNvSpPr>
          <p:nvPr>
            <p:ph idx="1"/>
          </p:nvPr>
        </p:nvSpPr>
        <p:spPr/>
        <p:txBody>
          <a:bodyPr>
            <a:normAutofit fontScale="70000" lnSpcReduction="20000"/>
          </a:bodyPr>
          <a:lstStyle/>
          <a:p>
            <a:pPr marL="0" indent="0" algn="just">
              <a:lnSpc>
                <a:spcPct val="106000"/>
              </a:lnSpc>
              <a:spcBef>
                <a:spcPts val="600"/>
              </a:spcBef>
              <a:spcAft>
                <a:spcPts val="600"/>
              </a:spcAft>
              <a:buNone/>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On successful completion of the </a:t>
            </a:r>
            <a:r>
              <a:rPr lang="en-GB" sz="2800" b="1" dirty="0">
                <a:effectLst/>
                <a:latin typeface="Humnst777 BT" panose="020B0603030504020204" pitchFamily="34" charset="0"/>
                <a:ea typeface="Humnst777 BT" panose="020B0603030504020204" pitchFamily="34" charset="0"/>
                <a:cs typeface="Humnst777 BT" panose="020B0603030504020204" pitchFamily="34" charset="0"/>
              </a:rPr>
              <a:t>MSc Advanced Clinical Practice</a:t>
            </a:r>
            <a:r>
              <a:rPr lang="en-GB" sz="2800" dirty="0">
                <a:effectLst/>
                <a:latin typeface="Humnst777 BT" panose="020B0603030504020204" pitchFamily="34" charset="0"/>
                <a:ea typeface="Humnst777 BT" panose="020B0603030504020204" pitchFamily="34" charset="0"/>
                <a:cs typeface="Humnst777 BT" panose="020B0603030504020204" pitchFamily="34" charset="0"/>
              </a:rPr>
              <a:t>, students will be able to:</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Demonstrate their ability to encompass the four pillars of advanced clinical practice within their role, which are clinical practice management/ leadership, education, and research </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Critically debate and articulate the concept of advanced practice, and appropriately define and justify the scope and boundaries of their clinical practice</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Use quality improvement methodology to evaluate and improve practice and health outcomes</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Demonstrate a culture of learning and development within their workplace that meets their needs and that of other professionals </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Demonstrate initiative and originality, utilising an inter-professional approach which enables sharing of expertise in a variety of education al activities. </a:t>
            </a:r>
            <a:endParaRPr lang="en-GB" sz="2800" dirty="0">
              <a:effectLst/>
              <a:latin typeface="Calibri" panose="020F0502020204030204" pitchFamily="34" charset="0"/>
              <a:ea typeface="Calibri" panose="020F0502020204030204" pitchFamily="34" charset="0"/>
            </a:endParaRPr>
          </a:p>
          <a:p>
            <a:pPr marL="342900" lvl="0" indent="-342900" algn="just">
              <a:lnSpc>
                <a:spcPct val="106000"/>
              </a:lnSpc>
              <a:spcBef>
                <a:spcPts val="600"/>
              </a:spcBef>
              <a:spcAft>
                <a:spcPts val="600"/>
              </a:spcAft>
              <a:buFont typeface="+mj-lt"/>
              <a:buAutoNum type="arabicPeriod"/>
            </a:pPr>
            <a:r>
              <a:rPr lang="en-GB" sz="2800" dirty="0">
                <a:effectLst/>
                <a:latin typeface="Humnst777 BT" panose="020B0603030504020204" pitchFamily="34" charset="0"/>
                <a:ea typeface="Humnst777 BT" panose="020B0603030504020204" pitchFamily="34" charset="0"/>
                <a:cs typeface="Humnst777 BT" panose="020B0603030504020204" pitchFamily="34" charset="0"/>
              </a:rPr>
              <a:t>(For apprenticeship only) Meet the required apprenticeship standard in relation to behaviour, knowledge and skills</a:t>
            </a:r>
            <a:endParaRPr lang="en-GB" sz="2800" dirty="0">
              <a:effectLst/>
              <a:latin typeface="Calibri" panose="020F0502020204030204" pitchFamily="34" charset="0"/>
              <a:ea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1228533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AFC53-BCA6-4EF2-BA6E-3E1F4AC8F793}"/>
              </a:ext>
            </a:extLst>
          </p:cNvPr>
          <p:cNvSpPr>
            <a:spLocks noGrp="1"/>
          </p:cNvSpPr>
          <p:nvPr>
            <p:ph type="title"/>
          </p:nvPr>
        </p:nvSpPr>
        <p:spPr/>
        <p:txBody>
          <a:bodyPr/>
          <a:lstStyle/>
          <a:p>
            <a:r>
              <a:rPr lang="en-GB" dirty="0"/>
              <a:t>Key Modules - Non Apprenticeship Route</a:t>
            </a:r>
          </a:p>
        </p:txBody>
      </p:sp>
      <p:sp>
        <p:nvSpPr>
          <p:cNvPr id="3" name="Content Placeholder 2">
            <a:extLst>
              <a:ext uri="{FF2B5EF4-FFF2-40B4-BE49-F238E27FC236}">
                <a16:creationId xmlns:a16="http://schemas.microsoft.com/office/drawing/2014/main" id="{2C70AB6B-DF97-4DE1-BDB6-BB67414155C6}"/>
              </a:ext>
            </a:extLst>
          </p:cNvPr>
          <p:cNvSpPr>
            <a:spLocks noGrp="1"/>
          </p:cNvSpPr>
          <p:nvPr>
            <p:ph idx="1"/>
          </p:nvPr>
        </p:nvSpPr>
        <p:spPr/>
        <p:txBody>
          <a:bodyPr/>
          <a:lstStyle/>
          <a:p>
            <a:r>
              <a:rPr lang="en-GB" dirty="0"/>
              <a:t>Advanced practice skills and clinical reasoning – 20 credits</a:t>
            </a:r>
          </a:p>
          <a:p>
            <a:r>
              <a:rPr lang="en-GB" dirty="0"/>
              <a:t>Pathophysiology, diagnostics and decision making for advanced clinical practice – 20 credits</a:t>
            </a:r>
          </a:p>
          <a:p>
            <a:r>
              <a:rPr lang="en-GB" dirty="0"/>
              <a:t>Leadership for organisations – 20 credits</a:t>
            </a:r>
          </a:p>
          <a:p>
            <a:r>
              <a:rPr lang="en-GB" dirty="0"/>
              <a:t>NMP – 40 credits</a:t>
            </a:r>
          </a:p>
          <a:p>
            <a:r>
              <a:rPr lang="en-GB" dirty="0"/>
              <a:t>Negotiated module – 20 credits</a:t>
            </a:r>
          </a:p>
          <a:p>
            <a:r>
              <a:rPr lang="en-GB" dirty="0"/>
              <a:t>Enhancing care through research – 20 credits</a:t>
            </a:r>
          </a:p>
          <a:p>
            <a:r>
              <a:rPr lang="en-GB" dirty="0"/>
              <a:t>Dissertation – 40 credits</a:t>
            </a:r>
          </a:p>
          <a:p>
            <a:endParaRPr lang="en-GB" dirty="0"/>
          </a:p>
        </p:txBody>
      </p:sp>
    </p:spTree>
    <p:extLst>
      <p:ext uri="{BB962C8B-B14F-4D97-AF65-F5344CB8AC3E}">
        <p14:creationId xmlns:p14="http://schemas.microsoft.com/office/powerpoint/2010/main" val="2564290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70477-4ED3-471E-8100-A07F63A85D63}"/>
              </a:ext>
            </a:extLst>
          </p:cNvPr>
          <p:cNvSpPr>
            <a:spLocks noGrp="1"/>
          </p:cNvSpPr>
          <p:nvPr>
            <p:ph type="title"/>
          </p:nvPr>
        </p:nvSpPr>
        <p:spPr/>
        <p:txBody>
          <a:bodyPr/>
          <a:lstStyle/>
          <a:p>
            <a:r>
              <a:rPr lang="en-GB" dirty="0"/>
              <a:t>Key Modules - Apprenticeship route</a:t>
            </a:r>
          </a:p>
        </p:txBody>
      </p:sp>
      <p:sp>
        <p:nvSpPr>
          <p:cNvPr id="3" name="Content Placeholder 2">
            <a:extLst>
              <a:ext uri="{FF2B5EF4-FFF2-40B4-BE49-F238E27FC236}">
                <a16:creationId xmlns:a16="http://schemas.microsoft.com/office/drawing/2014/main" id="{B9073948-949F-47E1-AE9B-EC356DA26BF1}"/>
              </a:ext>
            </a:extLst>
          </p:cNvPr>
          <p:cNvSpPr>
            <a:spLocks noGrp="1"/>
          </p:cNvSpPr>
          <p:nvPr>
            <p:ph idx="1"/>
          </p:nvPr>
        </p:nvSpPr>
        <p:spPr/>
        <p:txBody>
          <a:bodyPr>
            <a:normAutofit lnSpcReduction="10000"/>
          </a:bodyPr>
          <a:lstStyle/>
          <a:p>
            <a:r>
              <a:rPr lang="en-GB" dirty="0"/>
              <a:t>Advanced practice skills and clinical reasoning – 20 credits</a:t>
            </a:r>
          </a:p>
          <a:p>
            <a:r>
              <a:rPr lang="en-GB" dirty="0"/>
              <a:t>Pathophysiology, diagnostics and decision making for advanced clinical practice – 20 credits</a:t>
            </a:r>
          </a:p>
          <a:p>
            <a:r>
              <a:rPr lang="en-GB" dirty="0"/>
              <a:t>Leadership for organisations – 20 credits</a:t>
            </a:r>
          </a:p>
          <a:p>
            <a:r>
              <a:rPr lang="en-GB" dirty="0"/>
              <a:t>NMP – 40 credits</a:t>
            </a:r>
          </a:p>
          <a:p>
            <a:r>
              <a:rPr lang="en-GB" dirty="0"/>
              <a:t>Enhancing care through research – 20 credits</a:t>
            </a:r>
          </a:p>
          <a:p>
            <a:r>
              <a:rPr lang="en-GB" dirty="0"/>
              <a:t>Dissertation – 40 credits</a:t>
            </a:r>
          </a:p>
          <a:p>
            <a:r>
              <a:rPr lang="en-GB" dirty="0"/>
              <a:t>GATEWAY</a:t>
            </a:r>
          </a:p>
          <a:p>
            <a:r>
              <a:rPr lang="en-GB" dirty="0">
                <a:solidFill>
                  <a:srgbClr val="FF0000"/>
                </a:solidFill>
              </a:rPr>
              <a:t>EPA – 20 credits</a:t>
            </a:r>
          </a:p>
          <a:p>
            <a:endParaRPr lang="en-GB" dirty="0"/>
          </a:p>
        </p:txBody>
      </p:sp>
    </p:spTree>
    <p:extLst>
      <p:ext uri="{BB962C8B-B14F-4D97-AF65-F5344CB8AC3E}">
        <p14:creationId xmlns:p14="http://schemas.microsoft.com/office/powerpoint/2010/main" val="1761527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D780E-C13A-4313-8C79-1E454B52E803}"/>
              </a:ext>
            </a:extLst>
          </p:cNvPr>
          <p:cNvSpPr>
            <a:spLocks noGrp="1"/>
          </p:cNvSpPr>
          <p:nvPr>
            <p:ph type="title"/>
          </p:nvPr>
        </p:nvSpPr>
        <p:spPr/>
        <p:txBody>
          <a:bodyPr/>
          <a:lstStyle/>
          <a:p>
            <a:r>
              <a:rPr lang="en-GB" dirty="0"/>
              <a:t>EPA- end point assessment – 20 credits</a:t>
            </a:r>
          </a:p>
        </p:txBody>
      </p:sp>
      <p:sp>
        <p:nvSpPr>
          <p:cNvPr id="3" name="Content Placeholder 2">
            <a:extLst>
              <a:ext uri="{FF2B5EF4-FFF2-40B4-BE49-F238E27FC236}">
                <a16:creationId xmlns:a16="http://schemas.microsoft.com/office/drawing/2014/main" id="{7E3C09EC-FD8E-4654-8E66-6285458AAEE7}"/>
              </a:ext>
            </a:extLst>
          </p:cNvPr>
          <p:cNvSpPr>
            <a:spLocks noGrp="1"/>
          </p:cNvSpPr>
          <p:nvPr>
            <p:ph idx="1"/>
          </p:nvPr>
        </p:nvSpPr>
        <p:spPr/>
        <p:txBody>
          <a:bodyPr/>
          <a:lstStyle/>
          <a:p>
            <a:r>
              <a:rPr lang="en-GB" dirty="0"/>
              <a:t>CCCU – is an end point assessment organisation for ACP apprenticeship</a:t>
            </a:r>
          </a:p>
          <a:p>
            <a:r>
              <a:rPr lang="en-GB" dirty="0"/>
              <a:t>Internal assessor appointed</a:t>
            </a:r>
          </a:p>
          <a:p>
            <a:endParaRPr lang="en-GB" dirty="0"/>
          </a:p>
          <a:p>
            <a:r>
              <a:rPr lang="en-GB" dirty="0"/>
              <a:t>Requirements for EPA </a:t>
            </a:r>
          </a:p>
          <a:p>
            <a:pPr lvl="1"/>
            <a:r>
              <a:rPr lang="en-GB" dirty="0"/>
              <a:t> 2 hour  exam – open book</a:t>
            </a:r>
          </a:p>
          <a:p>
            <a:pPr lvl="1"/>
            <a:r>
              <a:rPr lang="en-GB" dirty="0"/>
              <a:t>Viva – oral exam detailing a report presented by the tACP</a:t>
            </a:r>
          </a:p>
          <a:p>
            <a:endParaRPr lang="en-GB" dirty="0"/>
          </a:p>
        </p:txBody>
      </p:sp>
    </p:spTree>
    <p:extLst>
      <p:ext uri="{BB962C8B-B14F-4D97-AF65-F5344CB8AC3E}">
        <p14:creationId xmlns:p14="http://schemas.microsoft.com/office/powerpoint/2010/main" val="136323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ACD1A-E025-49CA-8F51-C99FBC5C3B1E}"/>
              </a:ext>
            </a:extLst>
          </p:cNvPr>
          <p:cNvSpPr>
            <a:spLocks noGrp="1"/>
          </p:cNvSpPr>
          <p:nvPr>
            <p:ph type="title"/>
          </p:nvPr>
        </p:nvSpPr>
        <p:spPr/>
        <p:txBody>
          <a:bodyPr/>
          <a:lstStyle/>
          <a:p>
            <a:r>
              <a:rPr lang="en-GB" dirty="0"/>
              <a:t>HEE Centre for Advancing Practice</a:t>
            </a:r>
          </a:p>
        </p:txBody>
      </p:sp>
      <p:sp>
        <p:nvSpPr>
          <p:cNvPr id="3" name="Content Placeholder 2">
            <a:extLst>
              <a:ext uri="{FF2B5EF4-FFF2-40B4-BE49-F238E27FC236}">
                <a16:creationId xmlns:a16="http://schemas.microsoft.com/office/drawing/2014/main" id="{F1063631-ED97-47A4-A139-6335B85C0C9C}"/>
              </a:ext>
            </a:extLst>
          </p:cNvPr>
          <p:cNvSpPr>
            <a:spLocks noGrp="1"/>
          </p:cNvSpPr>
          <p:nvPr>
            <p:ph idx="1"/>
          </p:nvPr>
        </p:nvSpPr>
        <p:spPr/>
        <p:txBody>
          <a:bodyPr/>
          <a:lstStyle/>
          <a:p>
            <a:r>
              <a:rPr lang="en-GB" dirty="0"/>
              <a:t>Application for programme endorsement (apprenticeship &amp; non-apprenticeship) submitted.</a:t>
            </a:r>
          </a:p>
          <a:p>
            <a:pPr marL="0" indent="0">
              <a:buNone/>
            </a:pPr>
            <a:endParaRPr lang="en-GB" dirty="0"/>
          </a:p>
          <a:p>
            <a:r>
              <a:rPr lang="en-GB" dirty="0"/>
              <a:t>Awaiting response</a:t>
            </a:r>
          </a:p>
          <a:p>
            <a:endParaRPr lang="en-GB" dirty="0"/>
          </a:p>
        </p:txBody>
      </p:sp>
    </p:spTree>
    <p:extLst>
      <p:ext uri="{BB962C8B-B14F-4D97-AF65-F5344CB8AC3E}">
        <p14:creationId xmlns:p14="http://schemas.microsoft.com/office/powerpoint/2010/main" val="3776068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5C8F-E45F-4681-B6C5-3430AD26FF64}"/>
              </a:ext>
            </a:extLst>
          </p:cNvPr>
          <p:cNvSpPr>
            <a:spLocks noGrp="1"/>
          </p:cNvSpPr>
          <p:nvPr>
            <p:ph type="title"/>
          </p:nvPr>
        </p:nvSpPr>
        <p:spPr/>
        <p:txBody>
          <a:bodyPr/>
          <a:lstStyle/>
          <a:p>
            <a:r>
              <a:rPr lang="en-GB" dirty="0"/>
              <a:t>Recognition of prior learning - RPL</a:t>
            </a:r>
          </a:p>
        </p:txBody>
      </p:sp>
      <p:sp>
        <p:nvSpPr>
          <p:cNvPr id="3" name="Content Placeholder 2">
            <a:extLst>
              <a:ext uri="{FF2B5EF4-FFF2-40B4-BE49-F238E27FC236}">
                <a16:creationId xmlns:a16="http://schemas.microsoft.com/office/drawing/2014/main" id="{9883ADF5-59F3-451E-A355-7410C1B7FC77}"/>
              </a:ext>
            </a:extLst>
          </p:cNvPr>
          <p:cNvSpPr>
            <a:spLocks noGrp="1"/>
          </p:cNvSpPr>
          <p:nvPr>
            <p:ph idx="1"/>
          </p:nvPr>
        </p:nvSpPr>
        <p:spPr/>
        <p:txBody>
          <a:bodyPr/>
          <a:lstStyle/>
          <a:p>
            <a:r>
              <a:rPr lang="en-GB" dirty="0"/>
              <a:t>If students have completed level 7 modules outside of the programme they may be able to RPL them into the programme</a:t>
            </a:r>
          </a:p>
          <a:p>
            <a:endParaRPr lang="en-GB" dirty="0"/>
          </a:p>
          <a:p>
            <a:r>
              <a:rPr lang="en-GB" dirty="0"/>
              <a:t>They need to be in last 5 years</a:t>
            </a:r>
          </a:p>
          <a:p>
            <a:endParaRPr lang="en-GB" dirty="0"/>
          </a:p>
          <a:p>
            <a:r>
              <a:rPr lang="en-GB" dirty="0"/>
              <a:t>Need to match directly the modules on the programme</a:t>
            </a:r>
          </a:p>
          <a:p>
            <a:endParaRPr lang="en-GB" dirty="0"/>
          </a:p>
        </p:txBody>
      </p:sp>
    </p:spTree>
    <p:extLst>
      <p:ext uri="{BB962C8B-B14F-4D97-AF65-F5344CB8AC3E}">
        <p14:creationId xmlns:p14="http://schemas.microsoft.com/office/powerpoint/2010/main" val="135812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1F67B-83DA-41BD-97F8-9CF1D2E0D7B1}"/>
              </a:ext>
            </a:extLst>
          </p:cNvPr>
          <p:cNvSpPr>
            <a:spLocks noGrp="1"/>
          </p:cNvSpPr>
          <p:nvPr>
            <p:ph type="title"/>
          </p:nvPr>
        </p:nvSpPr>
        <p:spPr/>
        <p:txBody>
          <a:bodyPr/>
          <a:lstStyle/>
          <a:p>
            <a:r>
              <a:rPr lang="en-GB" dirty="0"/>
              <a:t>Key Changes </a:t>
            </a:r>
          </a:p>
        </p:txBody>
      </p:sp>
      <p:sp>
        <p:nvSpPr>
          <p:cNvPr id="3" name="Content Placeholder 2">
            <a:extLst>
              <a:ext uri="{FF2B5EF4-FFF2-40B4-BE49-F238E27FC236}">
                <a16:creationId xmlns:a16="http://schemas.microsoft.com/office/drawing/2014/main" id="{73368167-0281-4B13-B6FC-4EC7DAB378FC}"/>
              </a:ext>
            </a:extLst>
          </p:cNvPr>
          <p:cNvSpPr>
            <a:spLocks noGrp="1"/>
          </p:cNvSpPr>
          <p:nvPr>
            <p:ph idx="1"/>
          </p:nvPr>
        </p:nvSpPr>
        <p:spPr>
          <a:xfrm>
            <a:off x="838200" y="1444238"/>
            <a:ext cx="10515600" cy="5136023"/>
          </a:xfrm>
        </p:spPr>
        <p:txBody>
          <a:bodyPr>
            <a:normAutofit fontScale="92500" lnSpcReduction="10000"/>
          </a:bodyPr>
          <a:lstStyle/>
          <a:p>
            <a:pPr eaLnBrk="1" hangingPunct="1"/>
            <a:r>
              <a:rPr lang="en-US" altLang="en-US" dirty="0"/>
              <a:t>V150 no time requirement post registration</a:t>
            </a:r>
          </a:p>
          <a:p>
            <a:pPr eaLnBrk="1" hangingPunct="1"/>
            <a:r>
              <a:rPr lang="en-US" altLang="en-US" dirty="0"/>
              <a:t>Independent &amp; Supplementary -  1 year post registration reduced from 3 years</a:t>
            </a:r>
          </a:p>
          <a:p>
            <a:pPr eaLnBrk="1" hangingPunct="1"/>
            <a:r>
              <a:rPr lang="en-US" altLang="en-US" dirty="0"/>
              <a:t>Entry requirement strengthened, competence, experience and ability to study at level required, RPL accepted</a:t>
            </a:r>
            <a:r>
              <a:rPr lang="en-US" altLang="en-US" sz="1400" dirty="0"/>
              <a:t>(if mapped to RPS competencies)</a:t>
            </a:r>
          </a:p>
          <a:p>
            <a:pPr eaLnBrk="1" hangingPunct="1"/>
            <a:r>
              <a:rPr lang="en-US" altLang="en-US" dirty="0"/>
              <a:t>Robust governance standards to include private </a:t>
            </a:r>
            <a:r>
              <a:rPr lang="en-US" altLang="en-US" dirty="0" err="1"/>
              <a:t>organisations</a:t>
            </a:r>
            <a:r>
              <a:rPr lang="en-US" altLang="en-US" dirty="0"/>
              <a:t> &amp; self employed students</a:t>
            </a:r>
          </a:p>
          <a:p>
            <a:pPr eaLnBrk="1" hangingPunct="1"/>
            <a:r>
              <a:rPr lang="en-US" altLang="en-US" dirty="0"/>
              <a:t>Changes to the delivery of learning in practice</a:t>
            </a:r>
          </a:p>
          <a:p>
            <a:pPr eaLnBrk="1" hangingPunct="1"/>
            <a:r>
              <a:rPr lang="en-US" altLang="en-US" dirty="0"/>
              <a:t>Designated Prescribing Practitioner (Supervisor &amp; Assessor)</a:t>
            </a:r>
          </a:p>
          <a:p>
            <a:pPr eaLnBrk="1" hangingPunct="1"/>
            <a:r>
              <a:rPr lang="en-US" altLang="en-US" dirty="0"/>
              <a:t>Withdrawal of standards for medicines management</a:t>
            </a:r>
          </a:p>
          <a:p>
            <a:pPr eaLnBrk="1" hangingPunct="1"/>
            <a:r>
              <a:rPr lang="en-US" altLang="en-US" dirty="0"/>
              <a:t>2021 Royal Pharmaceutical Society Framework</a:t>
            </a:r>
          </a:p>
          <a:p>
            <a:pPr eaLnBrk="1" hangingPunct="1"/>
            <a:r>
              <a:rPr lang="en-US" altLang="en-US" dirty="0"/>
              <a:t>Welsh language requirements</a:t>
            </a:r>
          </a:p>
          <a:p>
            <a:pPr marL="0" indent="0" eaLnBrk="1" hangingPunct="1">
              <a:buNone/>
            </a:pPr>
            <a:endParaRPr lang="en-US" altLang="en-US" dirty="0"/>
          </a:p>
          <a:p>
            <a:endParaRPr lang="en-GB" dirty="0"/>
          </a:p>
        </p:txBody>
      </p:sp>
    </p:spTree>
    <p:extLst>
      <p:ext uri="{BB962C8B-B14F-4D97-AF65-F5344CB8AC3E}">
        <p14:creationId xmlns:p14="http://schemas.microsoft.com/office/powerpoint/2010/main" val="2559769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6DF74-5ABD-46E1-9692-43BCD687D446}"/>
              </a:ext>
            </a:extLst>
          </p:cNvPr>
          <p:cNvSpPr>
            <a:spLocks noGrp="1"/>
          </p:cNvSpPr>
          <p:nvPr>
            <p:ph type="title"/>
          </p:nvPr>
        </p:nvSpPr>
        <p:spPr/>
        <p:txBody>
          <a:bodyPr/>
          <a:lstStyle/>
          <a:p>
            <a:r>
              <a:rPr lang="en-GB" dirty="0"/>
              <a:t>Working as tACP</a:t>
            </a:r>
          </a:p>
        </p:txBody>
      </p:sp>
      <p:sp>
        <p:nvSpPr>
          <p:cNvPr id="3" name="Content Placeholder 2">
            <a:extLst>
              <a:ext uri="{FF2B5EF4-FFF2-40B4-BE49-F238E27FC236}">
                <a16:creationId xmlns:a16="http://schemas.microsoft.com/office/drawing/2014/main" id="{C8FD0346-016C-4530-BE63-712A0A9CC921}"/>
              </a:ext>
            </a:extLst>
          </p:cNvPr>
          <p:cNvSpPr>
            <a:spLocks noGrp="1"/>
          </p:cNvSpPr>
          <p:nvPr>
            <p:ph idx="1"/>
          </p:nvPr>
        </p:nvSpPr>
        <p:spPr/>
        <p:txBody>
          <a:bodyPr>
            <a:normAutofit lnSpcReduction="10000"/>
          </a:bodyPr>
          <a:lstStyle/>
          <a:p>
            <a:r>
              <a:rPr lang="en-GB" dirty="0"/>
              <a:t>All students Need a clinical facilitator / practice supervisor</a:t>
            </a:r>
          </a:p>
          <a:p>
            <a:r>
              <a:rPr lang="en-GB" dirty="0"/>
              <a:t>Need support in practice- commitment</a:t>
            </a:r>
          </a:p>
          <a:p>
            <a:r>
              <a:rPr lang="en-GB" dirty="0"/>
              <a:t>Apprentices – MUST have 20% off the job time = 1 day a week, meet every 6 weeks with programme director, tripartite with employer every 12 weeks </a:t>
            </a:r>
          </a:p>
          <a:p>
            <a:r>
              <a:rPr lang="en-GB" dirty="0"/>
              <a:t>Maintain portfolio- competencies.</a:t>
            </a:r>
          </a:p>
          <a:p>
            <a:pPr lvl="1"/>
            <a:r>
              <a:rPr lang="en-GB" dirty="0"/>
              <a:t>Capabilities in Practice</a:t>
            </a:r>
          </a:p>
          <a:p>
            <a:pPr lvl="1"/>
            <a:r>
              <a:rPr lang="en-GB" dirty="0"/>
              <a:t>Knowledge, Skills, and Behaviours </a:t>
            </a:r>
          </a:p>
          <a:p>
            <a:r>
              <a:rPr lang="en-GB" dirty="0"/>
              <a:t>Apprentices need to demonstrate how they meet the apprenticeship standard </a:t>
            </a:r>
          </a:p>
          <a:p>
            <a:endParaRPr lang="en-GB" dirty="0"/>
          </a:p>
        </p:txBody>
      </p:sp>
    </p:spTree>
    <p:extLst>
      <p:ext uri="{BB962C8B-B14F-4D97-AF65-F5344CB8AC3E}">
        <p14:creationId xmlns:p14="http://schemas.microsoft.com/office/powerpoint/2010/main" val="3341516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FB1C9-3450-49D3-90EE-AAC353845295}"/>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389530D1-ABC0-4535-A998-2C785B2D60A6}"/>
              </a:ext>
            </a:extLst>
          </p:cNvPr>
          <p:cNvSpPr>
            <a:spLocks noGrp="1"/>
          </p:cNvSpPr>
          <p:nvPr>
            <p:ph idx="1"/>
          </p:nvPr>
        </p:nvSpPr>
        <p:spPr/>
        <p:txBody>
          <a:bodyPr/>
          <a:lstStyle/>
          <a:p>
            <a:r>
              <a:rPr lang="en-GB" dirty="0"/>
              <a:t>Close working relationship with Kent &amp; Medway CCG &amp; Acute trusts</a:t>
            </a:r>
          </a:p>
          <a:p>
            <a:endParaRPr lang="en-GB" dirty="0"/>
          </a:p>
          <a:p>
            <a:r>
              <a:rPr lang="en-GB" dirty="0"/>
              <a:t>Working with Kent and Medway CCG and large acute trusts to ensure the correct people apply (especially for NMP/IP).</a:t>
            </a:r>
          </a:p>
          <a:p>
            <a:endParaRPr lang="en-GB" dirty="0"/>
          </a:p>
          <a:p>
            <a:r>
              <a:rPr lang="en-GB" dirty="0"/>
              <a:t>NMP/IP Generic masterclass Updates</a:t>
            </a:r>
          </a:p>
          <a:p>
            <a:endParaRPr lang="en-GB" dirty="0"/>
          </a:p>
          <a:p>
            <a:r>
              <a:rPr lang="en-GB" dirty="0"/>
              <a:t>NMP/IP Long Term Condition prescribing masterclasses</a:t>
            </a:r>
          </a:p>
          <a:p>
            <a:endParaRPr lang="en-GB" dirty="0"/>
          </a:p>
        </p:txBody>
      </p:sp>
    </p:spTree>
    <p:extLst>
      <p:ext uri="{BB962C8B-B14F-4D97-AF65-F5344CB8AC3E}">
        <p14:creationId xmlns:p14="http://schemas.microsoft.com/office/powerpoint/2010/main" val="2729476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816FFB-83B8-4833-B165-29A399D92656}"/>
              </a:ext>
            </a:extLst>
          </p:cNvPr>
          <p:cNvSpPr>
            <a:spLocks noGrp="1"/>
          </p:cNvSpPr>
          <p:nvPr>
            <p:ph type="ctrTitle"/>
          </p:nvPr>
        </p:nvSpPr>
        <p:spPr/>
        <p:txBody>
          <a:bodyPr/>
          <a:lstStyle/>
          <a:p>
            <a:r>
              <a:rPr lang="en-GB" dirty="0"/>
              <a:t>Questions?</a:t>
            </a:r>
          </a:p>
        </p:txBody>
      </p:sp>
      <p:sp>
        <p:nvSpPr>
          <p:cNvPr id="7" name="Subtitle 6">
            <a:extLst>
              <a:ext uri="{FF2B5EF4-FFF2-40B4-BE49-F238E27FC236}">
                <a16:creationId xmlns:a16="http://schemas.microsoft.com/office/drawing/2014/main" id="{1E679CD3-4C0D-472D-8577-9233EDC0852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597830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670EEB-FA6F-4483-B45C-460DF706406A}"/>
              </a:ext>
            </a:extLst>
          </p:cNvPr>
          <p:cNvSpPr>
            <a:spLocks noGrp="1"/>
          </p:cNvSpPr>
          <p:nvPr>
            <p:ph type="ctrTitle"/>
          </p:nvPr>
        </p:nvSpPr>
        <p:spPr>
          <a:xfrm>
            <a:off x="1523999" y="1233198"/>
            <a:ext cx="9772073" cy="2387600"/>
          </a:xfrm>
        </p:spPr>
        <p:txBody>
          <a:bodyPr/>
          <a:lstStyle/>
          <a:p>
            <a:r>
              <a:rPr lang="en-GB" dirty="0"/>
              <a:t>Ollie.Phipps@canterbury.ac.uk</a:t>
            </a:r>
          </a:p>
        </p:txBody>
      </p:sp>
    </p:spTree>
    <p:extLst>
      <p:ext uri="{BB962C8B-B14F-4D97-AF65-F5344CB8AC3E}">
        <p14:creationId xmlns:p14="http://schemas.microsoft.com/office/powerpoint/2010/main" val="558658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2246E-68A5-4AAB-94F9-7D69FD25F2BB}"/>
              </a:ext>
            </a:extLst>
          </p:cNvPr>
          <p:cNvSpPr>
            <a:spLocks noGrp="1"/>
          </p:cNvSpPr>
          <p:nvPr>
            <p:ph type="title"/>
          </p:nvPr>
        </p:nvSpPr>
        <p:spPr/>
        <p:txBody>
          <a:bodyPr/>
          <a:lstStyle/>
          <a:p>
            <a:r>
              <a:rPr lang="en-GB" dirty="0"/>
              <a:t>Validation</a:t>
            </a:r>
          </a:p>
        </p:txBody>
      </p:sp>
      <p:pic>
        <p:nvPicPr>
          <p:cNvPr id="1026" name="Picture 2" descr="OH nurses around the table to review Part 3 of the NMC register - Personnel  Today">
            <a:extLst>
              <a:ext uri="{FF2B5EF4-FFF2-40B4-BE49-F238E27FC236}">
                <a16:creationId xmlns:a16="http://schemas.microsoft.com/office/drawing/2014/main" id="{F2D36BF8-AB7B-450D-A599-6E2FEB5474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5164" y="3030553"/>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Problem of Paramedics Self-referring to the HCPC – Approach with  Caution and Seek Advice - HCPC Defence Barristers">
            <a:extLst>
              <a:ext uri="{FF2B5EF4-FFF2-40B4-BE49-F238E27FC236}">
                <a16:creationId xmlns:a16="http://schemas.microsoft.com/office/drawing/2014/main" id="{44528BA7-F06F-42C5-A644-5BEB89A9F8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3673" y="2075008"/>
            <a:ext cx="5290127" cy="2975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93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18179-6B70-4E94-BB4B-5759681FAB1E}"/>
              </a:ext>
            </a:extLst>
          </p:cNvPr>
          <p:cNvSpPr>
            <a:spLocks noGrp="1"/>
          </p:cNvSpPr>
          <p:nvPr>
            <p:ph type="title"/>
          </p:nvPr>
        </p:nvSpPr>
        <p:spPr/>
        <p:txBody>
          <a:bodyPr/>
          <a:lstStyle/>
          <a:p>
            <a:r>
              <a:rPr lang="en-GB" dirty="0"/>
              <a:t>History</a:t>
            </a:r>
          </a:p>
        </p:txBody>
      </p:sp>
      <p:sp>
        <p:nvSpPr>
          <p:cNvPr id="3" name="Content Placeholder 2">
            <a:extLst>
              <a:ext uri="{FF2B5EF4-FFF2-40B4-BE49-F238E27FC236}">
                <a16:creationId xmlns:a16="http://schemas.microsoft.com/office/drawing/2014/main" id="{2E8C48FC-464F-4A50-99F8-4554DB13612F}"/>
              </a:ext>
            </a:extLst>
          </p:cNvPr>
          <p:cNvSpPr>
            <a:spLocks noGrp="1"/>
          </p:cNvSpPr>
          <p:nvPr>
            <p:ph idx="1"/>
          </p:nvPr>
        </p:nvSpPr>
        <p:spPr/>
        <p:txBody>
          <a:bodyPr/>
          <a:lstStyle/>
          <a:p>
            <a:r>
              <a:rPr lang="en-GB" dirty="0"/>
              <a:t>CCCU delivered a historical NMC NMP programme many years ago.</a:t>
            </a:r>
          </a:p>
          <a:p>
            <a:endParaRPr lang="en-GB" dirty="0"/>
          </a:p>
          <a:p>
            <a:r>
              <a:rPr lang="en-GB" dirty="0"/>
              <a:t>2017 NMP programme validated with NMC</a:t>
            </a:r>
          </a:p>
          <a:p>
            <a:r>
              <a:rPr lang="en-GB" dirty="0"/>
              <a:t>2018 NMP programme validated with HCPC</a:t>
            </a:r>
          </a:p>
          <a:p>
            <a:endParaRPr lang="en-GB" dirty="0"/>
          </a:p>
          <a:p>
            <a:r>
              <a:rPr lang="en-GB" dirty="0"/>
              <a:t>2021 NMC Revalidation and HCPC Updated</a:t>
            </a:r>
          </a:p>
          <a:p>
            <a:endParaRPr lang="en-GB" dirty="0"/>
          </a:p>
        </p:txBody>
      </p:sp>
    </p:spTree>
    <p:extLst>
      <p:ext uri="{BB962C8B-B14F-4D97-AF65-F5344CB8AC3E}">
        <p14:creationId xmlns:p14="http://schemas.microsoft.com/office/powerpoint/2010/main" val="4272791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44E52-6559-4384-AEE9-7352445BB1B8}"/>
              </a:ext>
            </a:extLst>
          </p:cNvPr>
          <p:cNvSpPr>
            <a:spLocks noGrp="1"/>
          </p:cNvSpPr>
          <p:nvPr>
            <p:ph type="title"/>
          </p:nvPr>
        </p:nvSpPr>
        <p:spPr/>
        <p:txBody>
          <a:bodyPr/>
          <a:lstStyle/>
          <a:p>
            <a:r>
              <a:rPr lang="en-GB" dirty="0"/>
              <a:t>Award</a:t>
            </a:r>
          </a:p>
        </p:txBody>
      </p:sp>
      <p:sp>
        <p:nvSpPr>
          <p:cNvPr id="3" name="Content Placeholder 2">
            <a:extLst>
              <a:ext uri="{FF2B5EF4-FFF2-40B4-BE49-F238E27FC236}">
                <a16:creationId xmlns:a16="http://schemas.microsoft.com/office/drawing/2014/main" id="{415214E4-937F-490E-8719-FB36B99B0EBB}"/>
              </a:ext>
            </a:extLst>
          </p:cNvPr>
          <p:cNvSpPr>
            <a:spLocks noGrp="1"/>
          </p:cNvSpPr>
          <p:nvPr>
            <p:ph idx="1"/>
          </p:nvPr>
        </p:nvSpPr>
        <p:spPr/>
        <p:txBody>
          <a:bodyPr/>
          <a:lstStyle/>
          <a:p>
            <a:r>
              <a:rPr lang="en-GB" dirty="0"/>
              <a:t>University Certificate Non Medical Prescribing</a:t>
            </a:r>
          </a:p>
          <a:p>
            <a:endParaRPr lang="en-GB" dirty="0"/>
          </a:p>
          <a:p>
            <a:r>
              <a:rPr lang="en-GB" dirty="0"/>
              <a:t>MSc Advanced Clinical Practice (2 modules)</a:t>
            </a:r>
          </a:p>
          <a:p>
            <a:endParaRPr lang="en-GB" dirty="0"/>
          </a:p>
          <a:p>
            <a:r>
              <a:rPr lang="en-GB" dirty="0"/>
              <a:t>40 credits</a:t>
            </a:r>
          </a:p>
          <a:p>
            <a:endParaRPr lang="en-GB" dirty="0"/>
          </a:p>
          <a:p>
            <a:r>
              <a:rPr lang="en-GB" dirty="0"/>
              <a:t>Level 6 (until Sept 22) &amp; Level 7</a:t>
            </a:r>
          </a:p>
        </p:txBody>
      </p:sp>
    </p:spTree>
    <p:extLst>
      <p:ext uri="{BB962C8B-B14F-4D97-AF65-F5344CB8AC3E}">
        <p14:creationId xmlns:p14="http://schemas.microsoft.com/office/powerpoint/2010/main" val="236510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2144-B401-4B84-863B-54305B7F215B}"/>
              </a:ext>
            </a:extLst>
          </p:cNvPr>
          <p:cNvSpPr>
            <a:spLocks noGrp="1"/>
          </p:cNvSpPr>
          <p:nvPr>
            <p:ph type="title"/>
          </p:nvPr>
        </p:nvSpPr>
        <p:spPr/>
        <p:txBody>
          <a:bodyPr/>
          <a:lstStyle/>
          <a:p>
            <a:r>
              <a:rPr lang="en-GB" dirty="0"/>
              <a:t>Application</a:t>
            </a:r>
          </a:p>
        </p:txBody>
      </p:sp>
      <p:sp>
        <p:nvSpPr>
          <p:cNvPr id="3" name="Content Placeholder 2">
            <a:extLst>
              <a:ext uri="{FF2B5EF4-FFF2-40B4-BE49-F238E27FC236}">
                <a16:creationId xmlns:a16="http://schemas.microsoft.com/office/drawing/2014/main" id="{38745C16-94CC-40C8-B2D0-F7BBA05C75C5}"/>
              </a:ext>
            </a:extLst>
          </p:cNvPr>
          <p:cNvSpPr>
            <a:spLocks noGrp="1"/>
          </p:cNvSpPr>
          <p:nvPr>
            <p:ph idx="1"/>
          </p:nvPr>
        </p:nvSpPr>
        <p:spPr/>
        <p:txBody>
          <a:bodyPr>
            <a:normAutofit lnSpcReduction="10000"/>
          </a:bodyPr>
          <a:lstStyle/>
          <a:p>
            <a:r>
              <a:rPr lang="en-GB" dirty="0"/>
              <a:t>Strict criteria set by NMC and HCPC</a:t>
            </a:r>
          </a:p>
          <a:p>
            <a:endParaRPr lang="en-GB" dirty="0"/>
          </a:p>
          <a:p>
            <a:r>
              <a:rPr lang="en-GB" dirty="0"/>
              <a:t>Apply online and then a form asking for detailed information:</a:t>
            </a:r>
          </a:p>
          <a:p>
            <a:pPr lvl="1"/>
            <a:r>
              <a:rPr lang="en-GB" dirty="0"/>
              <a:t>Job</a:t>
            </a:r>
          </a:p>
          <a:p>
            <a:pPr lvl="1"/>
            <a:r>
              <a:rPr lang="en-GB" dirty="0"/>
              <a:t>Employer</a:t>
            </a:r>
          </a:p>
          <a:p>
            <a:pPr lvl="1"/>
            <a:r>
              <a:rPr lang="en-GB" dirty="0"/>
              <a:t>Clinical Examination/Diagnostic Interpretation</a:t>
            </a:r>
          </a:p>
          <a:p>
            <a:pPr lvl="1"/>
            <a:r>
              <a:rPr lang="en-GB" dirty="0"/>
              <a:t>NMP Lead with organisation</a:t>
            </a:r>
          </a:p>
          <a:p>
            <a:pPr lvl="1"/>
            <a:r>
              <a:rPr lang="en-GB" dirty="0"/>
              <a:t>Supervisor &amp; Assessor (Designated Prescribing Practitioner)</a:t>
            </a:r>
          </a:p>
          <a:p>
            <a:endParaRPr lang="en-GB" dirty="0"/>
          </a:p>
          <a:p>
            <a:r>
              <a:rPr lang="en-GB" dirty="0"/>
              <a:t>No interview – unless insignificant information.</a:t>
            </a:r>
          </a:p>
        </p:txBody>
      </p:sp>
    </p:spTree>
    <p:extLst>
      <p:ext uri="{BB962C8B-B14F-4D97-AF65-F5344CB8AC3E}">
        <p14:creationId xmlns:p14="http://schemas.microsoft.com/office/powerpoint/2010/main" val="302131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E23B6-8ECA-4DB8-8B24-158B6C520EF8}"/>
              </a:ext>
            </a:extLst>
          </p:cNvPr>
          <p:cNvSpPr>
            <a:spLocks noGrp="1"/>
          </p:cNvSpPr>
          <p:nvPr>
            <p:ph type="title"/>
          </p:nvPr>
        </p:nvSpPr>
        <p:spPr/>
        <p:txBody>
          <a:bodyPr/>
          <a:lstStyle/>
          <a:p>
            <a:r>
              <a:rPr lang="en-GB" dirty="0"/>
              <a:t>Professional Groups</a:t>
            </a:r>
          </a:p>
        </p:txBody>
      </p:sp>
      <p:sp>
        <p:nvSpPr>
          <p:cNvPr id="3" name="Content Placeholder 2">
            <a:extLst>
              <a:ext uri="{FF2B5EF4-FFF2-40B4-BE49-F238E27FC236}">
                <a16:creationId xmlns:a16="http://schemas.microsoft.com/office/drawing/2014/main" id="{EFB0E5D6-42D4-4112-AE47-6DDF8EED2652}"/>
              </a:ext>
            </a:extLst>
          </p:cNvPr>
          <p:cNvSpPr>
            <a:spLocks noGrp="1"/>
          </p:cNvSpPr>
          <p:nvPr>
            <p:ph idx="1"/>
          </p:nvPr>
        </p:nvSpPr>
        <p:spPr/>
        <p:txBody>
          <a:bodyPr/>
          <a:lstStyle/>
          <a:p>
            <a:r>
              <a:rPr lang="en-GB" dirty="0"/>
              <a:t>Nurses</a:t>
            </a:r>
          </a:p>
          <a:p>
            <a:r>
              <a:rPr lang="en-GB" dirty="0"/>
              <a:t>Paramedics</a:t>
            </a:r>
          </a:p>
          <a:p>
            <a:r>
              <a:rPr lang="en-GB" dirty="0"/>
              <a:t>Physiotherapists</a:t>
            </a:r>
          </a:p>
          <a:p>
            <a:r>
              <a:rPr lang="en-GB" dirty="0"/>
              <a:t>Midwives</a:t>
            </a:r>
          </a:p>
          <a:p>
            <a:r>
              <a:rPr lang="en-GB" dirty="0"/>
              <a:t>Therapeutic Radiographers x3</a:t>
            </a:r>
          </a:p>
          <a:p>
            <a:r>
              <a:rPr lang="en-GB" dirty="0"/>
              <a:t>Dietitians x1</a:t>
            </a:r>
          </a:p>
        </p:txBody>
      </p:sp>
    </p:spTree>
    <p:extLst>
      <p:ext uri="{BB962C8B-B14F-4D97-AF65-F5344CB8AC3E}">
        <p14:creationId xmlns:p14="http://schemas.microsoft.com/office/powerpoint/2010/main" val="1284246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B427D-A211-4B1B-80D9-136B0BBD2DB0}"/>
              </a:ext>
            </a:extLst>
          </p:cNvPr>
          <p:cNvSpPr>
            <a:spLocks noGrp="1"/>
          </p:cNvSpPr>
          <p:nvPr>
            <p:ph type="title"/>
          </p:nvPr>
        </p:nvSpPr>
        <p:spPr/>
        <p:txBody>
          <a:bodyPr/>
          <a:lstStyle/>
          <a:p>
            <a:r>
              <a:rPr lang="en-GB" dirty="0"/>
              <a:t>Numbers</a:t>
            </a:r>
          </a:p>
        </p:txBody>
      </p:sp>
      <p:sp>
        <p:nvSpPr>
          <p:cNvPr id="3" name="Content Placeholder 2">
            <a:extLst>
              <a:ext uri="{FF2B5EF4-FFF2-40B4-BE49-F238E27FC236}">
                <a16:creationId xmlns:a16="http://schemas.microsoft.com/office/drawing/2014/main" id="{6958B5A7-2AEE-44DA-BADF-6EDCDBC363D2}"/>
              </a:ext>
            </a:extLst>
          </p:cNvPr>
          <p:cNvSpPr>
            <a:spLocks noGrp="1"/>
          </p:cNvSpPr>
          <p:nvPr>
            <p:ph idx="1"/>
          </p:nvPr>
        </p:nvSpPr>
        <p:spPr/>
        <p:txBody>
          <a:bodyPr/>
          <a:lstStyle/>
          <a:p>
            <a:r>
              <a:rPr lang="en-GB" dirty="0"/>
              <a:t>40 students per COHORT/160 students per year.</a:t>
            </a:r>
          </a:p>
          <a:p>
            <a:endParaRPr lang="en-GB" dirty="0"/>
          </a:p>
          <a:p>
            <a:r>
              <a:rPr lang="en-GB" dirty="0"/>
              <a:t>September – 2 x COHORTS</a:t>
            </a:r>
          </a:p>
          <a:p>
            <a:endParaRPr lang="en-GB" dirty="0"/>
          </a:p>
          <a:p>
            <a:r>
              <a:rPr lang="en-GB" dirty="0"/>
              <a:t>January – 1 x COHORT</a:t>
            </a:r>
          </a:p>
          <a:p>
            <a:endParaRPr lang="en-GB" dirty="0"/>
          </a:p>
          <a:p>
            <a:r>
              <a:rPr lang="en-GB" dirty="0"/>
              <a:t>May – 1 x COHORT</a:t>
            </a:r>
          </a:p>
        </p:txBody>
      </p:sp>
    </p:spTree>
    <p:extLst>
      <p:ext uri="{BB962C8B-B14F-4D97-AF65-F5344CB8AC3E}">
        <p14:creationId xmlns:p14="http://schemas.microsoft.com/office/powerpoint/2010/main" val="1697320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TotalTime>
  <Words>1691</Words>
  <Application>Microsoft Office PowerPoint</Application>
  <PresentationFormat>Widescreen</PresentationFormat>
  <Paragraphs>393</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Humnst777 BT</vt:lpstr>
      <vt:lpstr>Wingdings 3</vt:lpstr>
      <vt:lpstr>Office Theme</vt:lpstr>
      <vt:lpstr>Non-Medical Prescribing</vt:lpstr>
      <vt:lpstr>Independent Prescribing Developments</vt:lpstr>
      <vt:lpstr>Key Changes </vt:lpstr>
      <vt:lpstr>Validation</vt:lpstr>
      <vt:lpstr>History</vt:lpstr>
      <vt:lpstr>Award</vt:lpstr>
      <vt:lpstr>Application</vt:lpstr>
      <vt:lpstr>Professional Groups</vt:lpstr>
      <vt:lpstr>Numbers</vt:lpstr>
      <vt:lpstr>Hours</vt:lpstr>
      <vt:lpstr>PowerPoint Presentation</vt:lpstr>
      <vt:lpstr>PowerPoint Presentation</vt:lpstr>
      <vt:lpstr>PowerPoint Presentation</vt:lpstr>
      <vt:lpstr>Portfolio (on Pebble Pad)</vt:lpstr>
      <vt:lpstr>Assessments</vt:lpstr>
      <vt:lpstr>COVID</vt:lpstr>
      <vt:lpstr>Questions?</vt:lpstr>
      <vt:lpstr>MSc Advanced Clinical Practice</vt:lpstr>
      <vt:lpstr>Admissions</vt:lpstr>
      <vt:lpstr>PowerPoint Presentation</vt:lpstr>
      <vt:lpstr>Programme Aims:</vt:lpstr>
      <vt:lpstr>Learning Outcomes – Year One (Accumulative)</vt:lpstr>
      <vt:lpstr>Learning Outcomes – Year Two (Accumulative)</vt:lpstr>
      <vt:lpstr>Learning Outcomes – Year Three (Accumulative)</vt:lpstr>
      <vt:lpstr>Key Modules - Non Apprenticeship Route</vt:lpstr>
      <vt:lpstr>Key Modules - Apprenticeship route</vt:lpstr>
      <vt:lpstr>EPA- end point assessment – 20 credits</vt:lpstr>
      <vt:lpstr>HEE Centre for Advancing Practice</vt:lpstr>
      <vt:lpstr>Recognition of prior learning - RPL</vt:lpstr>
      <vt:lpstr>Working as tACP</vt:lpstr>
      <vt:lpstr>Key points</vt:lpstr>
      <vt:lpstr>Questions?</vt:lpstr>
      <vt:lpstr>Ollie.Phipps@canterbury.ac.uk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Non-Medical Prescribing Masterclass</dc:title>
  <dc:creator>Ollie Phipps</dc:creator>
  <cp:lastModifiedBy>Ollie Phipps</cp:lastModifiedBy>
  <cp:revision>3</cp:revision>
  <dcterms:created xsi:type="dcterms:W3CDTF">2021-03-25T09:46:22Z</dcterms:created>
  <dcterms:modified xsi:type="dcterms:W3CDTF">2022-01-27T06:57:18Z</dcterms:modified>
</cp:coreProperties>
</file>