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44" autoAdjust="0"/>
  </p:normalViewPr>
  <p:slideViewPr>
    <p:cSldViewPr>
      <p:cViewPr>
        <p:scale>
          <a:sx n="68" d="100"/>
          <a:sy n="68" d="100"/>
        </p:scale>
        <p:origin x="-121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B4BE5D-9C56-4FF7-B4DB-B1C75725F906}" type="datetimeFigureOut">
              <a:rPr lang="en-GB" smtClean="0"/>
              <a:t>03/11/2021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B8FA50-4953-4500-A282-F1E8B666C7E7}" type="slidenum">
              <a:rPr lang="en-GB" smtClean="0"/>
              <a:t>‹#›</a:t>
            </a:fld>
            <a:endParaRPr lang="en-GB"/>
          </a:p>
        </p:txBody>
      </p:sp>
    </p:spTree>
    <p:extLst>
      <p:ext uri="{BB962C8B-B14F-4D97-AF65-F5344CB8AC3E}">
        <p14:creationId xmlns:p14="http://schemas.microsoft.com/office/powerpoint/2010/main" val="184725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Thank you</a:t>
            </a:r>
          </a:p>
          <a:p>
            <a:r>
              <a:rPr lang="en-GB" dirty="0" smtClean="0"/>
              <a:t>I am Vanessa Short,</a:t>
            </a:r>
            <a:r>
              <a:rPr lang="en-GB" baseline="0" dirty="0" smtClean="0"/>
              <a:t> a GP in E. Kent and one of the Kent and Medway clinical prescribing leads.</a:t>
            </a:r>
          </a:p>
          <a:p>
            <a:r>
              <a:rPr lang="en-GB" baseline="0" dirty="0" smtClean="0"/>
              <a:t>I am going to spend just a few minutes today before we have the main body of teaching giving a GP perspective around chronic pain and the new guidelines</a:t>
            </a:r>
            <a:endParaRPr lang="en-GB" dirty="0"/>
          </a:p>
        </p:txBody>
      </p:sp>
      <p:sp>
        <p:nvSpPr>
          <p:cNvPr id="4" name="Slide Number Placeholder 3"/>
          <p:cNvSpPr>
            <a:spLocks noGrp="1"/>
          </p:cNvSpPr>
          <p:nvPr>
            <p:ph type="sldNum" sz="quarter" idx="10"/>
          </p:nvPr>
        </p:nvSpPr>
        <p:spPr/>
        <p:txBody>
          <a:bodyPr/>
          <a:lstStyle/>
          <a:p>
            <a:fld id="{BDB8FA50-4953-4500-A282-F1E8B666C7E7}" type="slidenum">
              <a:rPr lang="en-GB" smtClean="0"/>
              <a:t>1</a:t>
            </a:fld>
            <a:endParaRPr lang="en-GB"/>
          </a:p>
        </p:txBody>
      </p:sp>
    </p:spTree>
    <p:extLst>
      <p:ext uri="{BB962C8B-B14F-4D97-AF65-F5344CB8AC3E}">
        <p14:creationId xmlns:p14="http://schemas.microsoft.com/office/powerpoint/2010/main" val="1442647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a:t>
            </a:r>
            <a:r>
              <a:rPr lang="en-GB" baseline="0" dirty="0" smtClean="0"/>
              <a:t> why is pain management important for GPs and why have we dedicated a whole PLT to discussing this? </a:t>
            </a:r>
          </a:p>
          <a:p>
            <a:r>
              <a:rPr lang="en-GB" baseline="0" dirty="0" smtClean="0"/>
              <a:t>As I am sure many of you are aware there was a New Chronic Pain NICE guideline issued earlier this year in which the key recommendation was to avoid all analgesia and consider non-pharmacological approaches to manage chronic pain.</a:t>
            </a:r>
          </a:p>
          <a:p>
            <a:r>
              <a:rPr lang="en-GB" baseline="0" dirty="0" smtClean="0"/>
              <a:t>Firstly, I wanted just to clarify that today we are talking about Chronic pain. There are additional NICE guidelines for low back pain and sciatica, neuropathic pain and palliative care. Chronic pain is defined as pain that lasts for more than 3m and its common, is difficult to treat and is debilitating. There may or may not be a clear underlying condition which accounts for the pain or its impact. </a:t>
            </a:r>
          </a:p>
          <a:p>
            <a:r>
              <a:rPr lang="en-GB" baseline="0" dirty="0" smtClean="0"/>
              <a:t>As I am sure that you all agree pain prescribing and pain management is a huge issue for us. In 2020, a PHE report looking at data from 2017/18, demonstrated that 13% of the adult population was prescribed an opiate medication. </a:t>
            </a:r>
          </a:p>
          <a:p>
            <a:r>
              <a:rPr lang="en-GB" baseline="0" dirty="0" smtClean="0"/>
              <a:t>From a quality and safety perspective whenever we prescribe anything we need to be making sure we are prescribing for an appropriate indication, ideally it be evidence based and that we are prescribing safely </a:t>
            </a:r>
          </a:p>
          <a:p>
            <a:r>
              <a:rPr lang="en-GB" dirty="0" smtClean="0"/>
              <a:t>In 2019 the Commission</a:t>
            </a:r>
            <a:r>
              <a:rPr lang="en-GB" baseline="0" dirty="0" smtClean="0"/>
              <a:t> on Human Medicines convened an expert working group to examine the benefits and risks of opioid prescribing for Non Cancer Pain, as considerable concern has been raised regarding prescribing rates of opioids in the UK, reports of serious harm including respiratory depression and fatalities and the increasing problem of dependence and addiction.</a:t>
            </a:r>
          </a:p>
          <a:p>
            <a:r>
              <a:rPr lang="en-GB" baseline="0" dirty="0" smtClean="0"/>
              <a:t>Our aims today are to discuss the new NICE Chronic pain guideline and to make people think about their prescribing to ensure as GPs we prescribe safely, we try to follow clinical guidelines, and where possible and appropriate in Chronic pain we look to de-prescribe. This will hopefully improve the quality of life for our patients and reduce the risks that we carry of the harmful effects of our prescriptions. As was stated very eloquently in the BJGP editorial in 2020 …</a:t>
            </a:r>
          </a:p>
          <a:p>
            <a:endParaRPr lang="en-GB" dirty="0"/>
          </a:p>
        </p:txBody>
      </p:sp>
      <p:sp>
        <p:nvSpPr>
          <p:cNvPr id="4" name="Slide Number Placeholder 3"/>
          <p:cNvSpPr>
            <a:spLocks noGrp="1"/>
          </p:cNvSpPr>
          <p:nvPr>
            <p:ph type="sldNum" sz="quarter" idx="10"/>
          </p:nvPr>
        </p:nvSpPr>
        <p:spPr/>
        <p:txBody>
          <a:bodyPr/>
          <a:lstStyle/>
          <a:p>
            <a:fld id="{BDB8FA50-4953-4500-A282-F1E8B666C7E7}" type="slidenum">
              <a:rPr lang="en-GB" smtClean="0"/>
              <a:t>2</a:t>
            </a:fld>
            <a:endParaRPr lang="en-GB"/>
          </a:p>
        </p:txBody>
      </p:sp>
    </p:spTree>
    <p:extLst>
      <p:ext uri="{BB962C8B-B14F-4D97-AF65-F5344CB8AC3E}">
        <p14:creationId xmlns:p14="http://schemas.microsoft.com/office/powerpoint/2010/main" val="2657296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many challenges for us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baseline="0" dirty="0" smtClean="0"/>
              <a:t>The new guidelines have proved to be somewhat controversial. In part this was due to confusion around the definition of chronic pain and that the guidelines were specific to this. In addition, patients unrealistic expectation that their pain should be cured and the clinicians apprehension for the time required and the complexity of this work has caused many to feel unsettled.</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dirty="0" smtClean="0"/>
              <a:t>We</a:t>
            </a:r>
            <a:r>
              <a:rPr lang="en-GB" baseline="0" dirty="0" smtClean="0"/>
              <a:t> all know that we, like many areas within the NHS are under extreme pressure within primary care. We are managing both the high volume of acute presentations in addition to trying to provide ongoing chronic management to all of those on our lists with chronic disease some of which is very complex.  The prevalence of chronic pain is uncertain but it is common and thought to affect between 1/3-1/2 of the adult population. Our workload is both managing those that present in pain but also ensuring our ongoing prescribing is safe and appropriate. </a:t>
            </a:r>
          </a:p>
          <a:p>
            <a:pPr marL="228600" indent="-228600">
              <a:buAutoNum type="arabicPeriod"/>
            </a:pPr>
            <a:r>
              <a:rPr lang="en-GB" baseline="0" dirty="0" smtClean="0"/>
              <a:t>Where do we find the time or the staff with sufficient skill to support this work? </a:t>
            </a:r>
          </a:p>
          <a:p>
            <a:pPr marL="228600" indent="-228600">
              <a:buAutoNum type="arabicPeriod"/>
            </a:pPr>
            <a:r>
              <a:rPr lang="en-GB" baseline="0" dirty="0" smtClean="0"/>
              <a:t>I do not think that this is, or will be easy. This is often a complex patient group with other co-morbidity including mental health difficulties, and many will struggle with addiction and dependence</a:t>
            </a:r>
          </a:p>
          <a:p>
            <a:pPr marL="228600" indent="-228600">
              <a:buAutoNum type="arabicPeriod"/>
            </a:pPr>
            <a:r>
              <a:rPr lang="en-GB" baseline="0" dirty="0" smtClean="0"/>
              <a:t>For the GP I think it is really important to understand what our community and secondary care services have capacity and are commissioned to deliver to support these patients. We will hear more about the fantastic things that are happening a little later and the really excellent services that are available for our patients but we need to be aware of their limitations, particularly around de-prescribing for which they can only advise and ultimately we as prescribers are responsible for. </a:t>
            </a:r>
            <a:endParaRPr lang="en-GB" dirty="0" smtClean="0"/>
          </a:p>
          <a:p>
            <a:endParaRPr lang="en-GB" dirty="0" smtClean="0"/>
          </a:p>
        </p:txBody>
      </p:sp>
      <p:sp>
        <p:nvSpPr>
          <p:cNvPr id="4" name="Slide Number Placeholder 3"/>
          <p:cNvSpPr>
            <a:spLocks noGrp="1"/>
          </p:cNvSpPr>
          <p:nvPr>
            <p:ph type="sldNum" sz="quarter" idx="10"/>
          </p:nvPr>
        </p:nvSpPr>
        <p:spPr/>
        <p:txBody>
          <a:bodyPr/>
          <a:lstStyle/>
          <a:p>
            <a:fld id="{BDB8FA50-4953-4500-A282-F1E8B666C7E7}" type="slidenum">
              <a:rPr lang="en-GB" smtClean="0"/>
              <a:t>3</a:t>
            </a:fld>
            <a:endParaRPr lang="en-GB"/>
          </a:p>
        </p:txBody>
      </p:sp>
    </p:spTree>
    <p:extLst>
      <p:ext uri="{BB962C8B-B14F-4D97-AF65-F5344CB8AC3E}">
        <p14:creationId xmlns:p14="http://schemas.microsoft.com/office/powerpoint/2010/main" val="3302163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The Benefits:</a:t>
            </a:r>
          </a:p>
          <a:p>
            <a:endParaRPr lang="en-GB" dirty="0" smtClean="0"/>
          </a:p>
          <a:p>
            <a:pPr marL="171450" indent="-171450">
              <a:buFont typeface="Arial" panose="020B0604020202020204" pitchFamily="34" charset="0"/>
              <a:buChar char="•"/>
            </a:pPr>
            <a:r>
              <a:rPr lang="en-GB" dirty="0" smtClean="0"/>
              <a:t>The benefit for our</a:t>
            </a:r>
            <a:r>
              <a:rPr lang="en-GB" baseline="0" dirty="0" smtClean="0"/>
              <a:t> patients is that </a:t>
            </a:r>
            <a:r>
              <a:rPr lang="en-GB" dirty="0" smtClean="0"/>
              <a:t>they often</a:t>
            </a:r>
            <a:r>
              <a:rPr lang="en-GB" baseline="0" dirty="0" smtClean="0"/>
              <a:t> feel better with reduced side effects of medication and there is a lot of evidence that an improved approach to pain management and a reduction in opioids, benzodiazepines and </a:t>
            </a:r>
            <a:r>
              <a:rPr lang="en-GB" baseline="0" dirty="0" err="1" smtClean="0"/>
              <a:t>gabapentinoids</a:t>
            </a:r>
            <a:r>
              <a:rPr lang="en-GB" baseline="0" dirty="0" smtClean="0"/>
              <a:t> improves the patients quality of life.</a:t>
            </a:r>
          </a:p>
          <a:p>
            <a:pPr marL="171450" indent="-171450">
              <a:buFont typeface="Arial" panose="020B0604020202020204" pitchFamily="34" charset="0"/>
              <a:buChar char="•"/>
            </a:pPr>
            <a:r>
              <a:rPr lang="en-GB" baseline="0" dirty="0" smtClean="0"/>
              <a:t>For the clinician safe prescribing reduces significant events and serious adverse outcomes and is important to demonstrate to CQC.  The prescribing incentive schemes currently have opioid prescribing as an option and so there is potentially some income through this route to support this work</a:t>
            </a:r>
          </a:p>
          <a:p>
            <a:pPr marL="171450" indent="-171450">
              <a:buFont typeface="Arial" panose="020B0604020202020204" pitchFamily="34" charset="0"/>
              <a:buChar char="•"/>
            </a:pPr>
            <a:r>
              <a:rPr lang="en-GB" baseline="0" dirty="0" smtClean="0"/>
              <a:t>Other support to us is through awaited guidelines and our colleagues and friends working in the community and acute trusts. How can we utilise our PCN funding and ARRS staff to support this. There are many examples of clinical pharmacists playing a vital role in supporting the management of chronic pain one of which you will hear more about later.</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Finally – I watched an NB medical webinar 6 months ago about chronic pain (which I recommend) and one of the things that has stuck with me was the comment from Neil Tucker that GPs are really good at providing holistic patient centred care. This is what we do for our patients everyday.  Hopefully, despite all the pressures we face, we can continue to do this for chronic pain.</a:t>
            </a:r>
          </a:p>
          <a:p>
            <a:endParaRPr lang="en-GB" baseline="0" dirty="0" smtClean="0"/>
          </a:p>
          <a:p>
            <a:r>
              <a:rPr lang="en-GB" baseline="0" dirty="0" smtClean="0"/>
              <a:t>Thank you</a:t>
            </a:r>
            <a:endParaRPr lang="en-GB" dirty="0" smtClean="0"/>
          </a:p>
        </p:txBody>
      </p:sp>
      <p:sp>
        <p:nvSpPr>
          <p:cNvPr id="4" name="Slide Number Placeholder 3"/>
          <p:cNvSpPr>
            <a:spLocks noGrp="1"/>
          </p:cNvSpPr>
          <p:nvPr>
            <p:ph type="sldNum" sz="quarter" idx="10"/>
          </p:nvPr>
        </p:nvSpPr>
        <p:spPr/>
        <p:txBody>
          <a:bodyPr/>
          <a:lstStyle/>
          <a:p>
            <a:fld id="{BDB8FA50-4953-4500-A282-F1E8B666C7E7}" type="slidenum">
              <a:rPr lang="en-GB" smtClean="0"/>
              <a:t>4</a:t>
            </a:fld>
            <a:endParaRPr lang="en-GB"/>
          </a:p>
        </p:txBody>
      </p:sp>
    </p:spTree>
    <p:extLst>
      <p:ext uri="{BB962C8B-B14F-4D97-AF65-F5344CB8AC3E}">
        <p14:creationId xmlns:p14="http://schemas.microsoft.com/office/powerpoint/2010/main" val="2546178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91FF1F9-F8E0-4A0B-8838-E19EB529490E}" type="datetimeFigureOut">
              <a:rPr lang="en-GB" smtClean="0"/>
              <a:t>03/11/2021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6EFF5-9B25-4477-9E37-F4C9FC06BD61}" type="slidenum">
              <a:rPr lang="en-GB" smtClean="0"/>
              <a:t>‹#›</a:t>
            </a:fld>
            <a:endParaRPr lang="en-GB"/>
          </a:p>
        </p:txBody>
      </p:sp>
    </p:spTree>
    <p:extLst>
      <p:ext uri="{BB962C8B-B14F-4D97-AF65-F5344CB8AC3E}">
        <p14:creationId xmlns:p14="http://schemas.microsoft.com/office/powerpoint/2010/main" val="1193282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1FF1F9-F8E0-4A0B-8838-E19EB529490E}" type="datetimeFigureOut">
              <a:rPr lang="en-GB" smtClean="0"/>
              <a:t>03/11/2021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6EFF5-9B25-4477-9E37-F4C9FC06BD61}" type="slidenum">
              <a:rPr lang="en-GB" smtClean="0"/>
              <a:t>‹#›</a:t>
            </a:fld>
            <a:endParaRPr lang="en-GB"/>
          </a:p>
        </p:txBody>
      </p:sp>
    </p:spTree>
    <p:extLst>
      <p:ext uri="{BB962C8B-B14F-4D97-AF65-F5344CB8AC3E}">
        <p14:creationId xmlns:p14="http://schemas.microsoft.com/office/powerpoint/2010/main" val="36139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1FF1F9-F8E0-4A0B-8838-E19EB529490E}" type="datetimeFigureOut">
              <a:rPr lang="en-GB" smtClean="0"/>
              <a:t>03/11/2021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6EFF5-9B25-4477-9E37-F4C9FC06BD61}" type="slidenum">
              <a:rPr lang="en-GB" smtClean="0"/>
              <a:t>‹#›</a:t>
            </a:fld>
            <a:endParaRPr lang="en-GB"/>
          </a:p>
        </p:txBody>
      </p:sp>
    </p:spTree>
    <p:extLst>
      <p:ext uri="{BB962C8B-B14F-4D97-AF65-F5344CB8AC3E}">
        <p14:creationId xmlns:p14="http://schemas.microsoft.com/office/powerpoint/2010/main" val="4177012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1FF1F9-F8E0-4A0B-8838-E19EB529490E}" type="datetimeFigureOut">
              <a:rPr lang="en-GB" smtClean="0"/>
              <a:t>03/11/2021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6EFF5-9B25-4477-9E37-F4C9FC06BD61}" type="slidenum">
              <a:rPr lang="en-GB" smtClean="0"/>
              <a:t>‹#›</a:t>
            </a:fld>
            <a:endParaRPr lang="en-GB"/>
          </a:p>
        </p:txBody>
      </p:sp>
    </p:spTree>
    <p:extLst>
      <p:ext uri="{BB962C8B-B14F-4D97-AF65-F5344CB8AC3E}">
        <p14:creationId xmlns:p14="http://schemas.microsoft.com/office/powerpoint/2010/main" val="278821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1FF1F9-F8E0-4A0B-8838-E19EB529490E}" type="datetimeFigureOut">
              <a:rPr lang="en-GB" smtClean="0"/>
              <a:t>03/11/2021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A6EFF5-9B25-4477-9E37-F4C9FC06BD61}" type="slidenum">
              <a:rPr lang="en-GB" smtClean="0"/>
              <a:t>‹#›</a:t>
            </a:fld>
            <a:endParaRPr lang="en-GB"/>
          </a:p>
        </p:txBody>
      </p:sp>
    </p:spTree>
    <p:extLst>
      <p:ext uri="{BB962C8B-B14F-4D97-AF65-F5344CB8AC3E}">
        <p14:creationId xmlns:p14="http://schemas.microsoft.com/office/powerpoint/2010/main" val="135453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91FF1F9-F8E0-4A0B-8838-E19EB529490E}" type="datetimeFigureOut">
              <a:rPr lang="en-GB" smtClean="0"/>
              <a:t>03/11/2021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A6EFF5-9B25-4477-9E37-F4C9FC06BD61}" type="slidenum">
              <a:rPr lang="en-GB" smtClean="0"/>
              <a:t>‹#›</a:t>
            </a:fld>
            <a:endParaRPr lang="en-GB"/>
          </a:p>
        </p:txBody>
      </p:sp>
    </p:spTree>
    <p:extLst>
      <p:ext uri="{BB962C8B-B14F-4D97-AF65-F5344CB8AC3E}">
        <p14:creationId xmlns:p14="http://schemas.microsoft.com/office/powerpoint/2010/main" val="2092401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91FF1F9-F8E0-4A0B-8838-E19EB529490E}" type="datetimeFigureOut">
              <a:rPr lang="en-GB" smtClean="0"/>
              <a:t>03/11/2021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A6EFF5-9B25-4477-9E37-F4C9FC06BD61}" type="slidenum">
              <a:rPr lang="en-GB" smtClean="0"/>
              <a:t>‹#›</a:t>
            </a:fld>
            <a:endParaRPr lang="en-GB"/>
          </a:p>
        </p:txBody>
      </p:sp>
    </p:spTree>
    <p:extLst>
      <p:ext uri="{BB962C8B-B14F-4D97-AF65-F5344CB8AC3E}">
        <p14:creationId xmlns:p14="http://schemas.microsoft.com/office/powerpoint/2010/main" val="1270032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91FF1F9-F8E0-4A0B-8838-E19EB529490E}" type="datetimeFigureOut">
              <a:rPr lang="en-GB" smtClean="0"/>
              <a:t>03/11/2021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3A6EFF5-9B25-4477-9E37-F4C9FC06BD61}" type="slidenum">
              <a:rPr lang="en-GB" smtClean="0"/>
              <a:t>‹#›</a:t>
            </a:fld>
            <a:endParaRPr lang="en-GB"/>
          </a:p>
        </p:txBody>
      </p:sp>
    </p:spTree>
    <p:extLst>
      <p:ext uri="{BB962C8B-B14F-4D97-AF65-F5344CB8AC3E}">
        <p14:creationId xmlns:p14="http://schemas.microsoft.com/office/powerpoint/2010/main" val="16381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FF1F9-F8E0-4A0B-8838-E19EB529490E}" type="datetimeFigureOut">
              <a:rPr lang="en-GB" smtClean="0"/>
              <a:t>03/11/2021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3A6EFF5-9B25-4477-9E37-F4C9FC06BD61}" type="slidenum">
              <a:rPr lang="en-GB" smtClean="0"/>
              <a:t>‹#›</a:t>
            </a:fld>
            <a:endParaRPr lang="en-GB"/>
          </a:p>
        </p:txBody>
      </p:sp>
    </p:spTree>
    <p:extLst>
      <p:ext uri="{BB962C8B-B14F-4D97-AF65-F5344CB8AC3E}">
        <p14:creationId xmlns:p14="http://schemas.microsoft.com/office/powerpoint/2010/main" val="169360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1FF1F9-F8E0-4A0B-8838-E19EB529490E}" type="datetimeFigureOut">
              <a:rPr lang="en-GB" smtClean="0"/>
              <a:t>03/11/2021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A6EFF5-9B25-4477-9E37-F4C9FC06BD61}" type="slidenum">
              <a:rPr lang="en-GB" smtClean="0"/>
              <a:t>‹#›</a:t>
            </a:fld>
            <a:endParaRPr lang="en-GB"/>
          </a:p>
        </p:txBody>
      </p:sp>
    </p:spTree>
    <p:extLst>
      <p:ext uri="{BB962C8B-B14F-4D97-AF65-F5344CB8AC3E}">
        <p14:creationId xmlns:p14="http://schemas.microsoft.com/office/powerpoint/2010/main" val="146666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1FF1F9-F8E0-4A0B-8838-E19EB529490E}" type="datetimeFigureOut">
              <a:rPr lang="en-GB" smtClean="0"/>
              <a:t>03/11/2021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A6EFF5-9B25-4477-9E37-F4C9FC06BD61}" type="slidenum">
              <a:rPr lang="en-GB" smtClean="0"/>
              <a:t>‹#›</a:t>
            </a:fld>
            <a:endParaRPr lang="en-GB"/>
          </a:p>
        </p:txBody>
      </p:sp>
    </p:spTree>
    <p:extLst>
      <p:ext uri="{BB962C8B-B14F-4D97-AF65-F5344CB8AC3E}">
        <p14:creationId xmlns:p14="http://schemas.microsoft.com/office/powerpoint/2010/main" val="25701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1FF1F9-F8E0-4A0B-8838-E19EB529490E}" type="datetimeFigureOut">
              <a:rPr lang="en-GB" smtClean="0"/>
              <a:t>03/11/2021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6EFF5-9B25-4477-9E37-F4C9FC06BD61}" type="slidenum">
              <a:rPr lang="en-GB" smtClean="0"/>
              <a:t>‹#›</a:t>
            </a:fld>
            <a:endParaRPr lang="en-GB"/>
          </a:p>
        </p:txBody>
      </p:sp>
    </p:spTree>
    <p:extLst>
      <p:ext uri="{BB962C8B-B14F-4D97-AF65-F5344CB8AC3E}">
        <p14:creationId xmlns:p14="http://schemas.microsoft.com/office/powerpoint/2010/main" val="88240026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FFFF99"/>
                </a:solidFill>
              </a:rPr>
              <a:t>Chronic Pain - A GP Perspective</a:t>
            </a:r>
            <a:endParaRPr lang="en-GB" dirty="0">
              <a:solidFill>
                <a:srgbClr val="FFFF99"/>
              </a:solidFill>
            </a:endParaRPr>
          </a:p>
        </p:txBody>
      </p:sp>
      <p:sp>
        <p:nvSpPr>
          <p:cNvPr id="3" name="Subtitle 2"/>
          <p:cNvSpPr>
            <a:spLocks noGrp="1"/>
          </p:cNvSpPr>
          <p:nvPr>
            <p:ph type="subTitle" idx="1"/>
          </p:nvPr>
        </p:nvSpPr>
        <p:spPr/>
        <p:txBody>
          <a:bodyPr/>
          <a:lstStyle/>
          <a:p>
            <a:r>
              <a:rPr lang="en-GB" dirty="0" smtClean="0">
                <a:solidFill>
                  <a:srgbClr val="FFFF99"/>
                </a:solidFill>
              </a:rPr>
              <a:t>Dr Vanessa Short</a:t>
            </a:r>
            <a:endParaRPr lang="en-GB" dirty="0">
              <a:solidFill>
                <a:srgbClr val="FFFF99"/>
              </a:solidFill>
            </a:endParaRPr>
          </a:p>
        </p:txBody>
      </p:sp>
    </p:spTree>
    <p:extLst>
      <p:ext uri="{BB962C8B-B14F-4D97-AF65-F5344CB8AC3E}">
        <p14:creationId xmlns:p14="http://schemas.microsoft.com/office/powerpoint/2010/main" val="3228098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7283152" cy="936104"/>
          </a:xfrm>
        </p:spPr>
        <p:txBody>
          <a:bodyPr>
            <a:normAutofit/>
          </a:bodyPr>
          <a:lstStyle/>
          <a:p>
            <a:r>
              <a:rPr lang="en-GB" sz="3600" dirty="0" smtClean="0">
                <a:solidFill>
                  <a:srgbClr val="FFFF99"/>
                </a:solidFill>
              </a:rPr>
              <a:t>Why is Chronic Pain important?</a:t>
            </a:r>
            <a:endParaRPr lang="en-GB" sz="3600" dirty="0">
              <a:solidFill>
                <a:srgbClr val="FFFF99"/>
              </a:solidFill>
            </a:endParaRPr>
          </a:p>
        </p:txBody>
      </p:sp>
      <p:sp>
        <p:nvSpPr>
          <p:cNvPr id="3" name="Content Placeholder 2"/>
          <p:cNvSpPr>
            <a:spLocks noGrp="1"/>
          </p:cNvSpPr>
          <p:nvPr>
            <p:ph idx="1"/>
          </p:nvPr>
        </p:nvSpPr>
        <p:spPr>
          <a:xfrm>
            <a:off x="467544" y="1196752"/>
            <a:ext cx="8229600" cy="5328592"/>
          </a:xfrm>
        </p:spPr>
        <p:txBody>
          <a:bodyPr>
            <a:normAutofit fontScale="62500" lnSpcReduction="20000"/>
          </a:bodyPr>
          <a:lstStyle/>
          <a:p>
            <a:pPr>
              <a:lnSpc>
                <a:spcPct val="120000"/>
              </a:lnSpc>
            </a:pPr>
            <a:r>
              <a:rPr lang="en-GB" dirty="0" smtClean="0">
                <a:solidFill>
                  <a:srgbClr val="FFFF99"/>
                </a:solidFill>
              </a:rPr>
              <a:t>New Chronic Pain 2021 NICE guideline</a:t>
            </a:r>
          </a:p>
          <a:p>
            <a:pPr lvl="1">
              <a:lnSpc>
                <a:spcPct val="120000"/>
              </a:lnSpc>
              <a:buFont typeface="Arial" panose="020B0604020202020204" pitchFamily="34" charset="0"/>
              <a:buChar char="•"/>
            </a:pPr>
            <a:r>
              <a:rPr lang="en-GB" dirty="0" smtClean="0">
                <a:solidFill>
                  <a:srgbClr val="FFFF99"/>
                </a:solidFill>
              </a:rPr>
              <a:t>Key recommendation to avoid all analgesia and consider non-pharmacological approaches to manage Chronic pain</a:t>
            </a:r>
          </a:p>
          <a:p>
            <a:pPr>
              <a:lnSpc>
                <a:spcPct val="120000"/>
              </a:lnSpc>
            </a:pPr>
            <a:r>
              <a:rPr lang="en-GB" dirty="0" smtClean="0">
                <a:solidFill>
                  <a:srgbClr val="FFFF99"/>
                </a:solidFill>
              </a:rPr>
              <a:t>Acute vs </a:t>
            </a:r>
            <a:r>
              <a:rPr lang="en-GB" b="1" dirty="0" smtClean="0">
                <a:solidFill>
                  <a:srgbClr val="FFFF99"/>
                </a:solidFill>
              </a:rPr>
              <a:t>Chronic Pain</a:t>
            </a:r>
          </a:p>
          <a:p>
            <a:pPr marL="457200" lvl="1" indent="0" algn="ctr">
              <a:lnSpc>
                <a:spcPct val="120000"/>
              </a:lnSpc>
              <a:buNone/>
            </a:pPr>
            <a:r>
              <a:rPr lang="en-GB" i="1" dirty="0" smtClean="0">
                <a:solidFill>
                  <a:srgbClr val="FFFF99"/>
                </a:solidFill>
              </a:rPr>
              <a:t>Defined as pain that lasts for more than 3 months which is either primary or secondary</a:t>
            </a:r>
          </a:p>
          <a:p>
            <a:pPr>
              <a:lnSpc>
                <a:spcPct val="120000"/>
              </a:lnSpc>
            </a:pPr>
            <a:r>
              <a:rPr lang="en-GB" dirty="0" smtClean="0">
                <a:solidFill>
                  <a:srgbClr val="FFFF99"/>
                </a:solidFill>
              </a:rPr>
              <a:t>Problematic for primary care</a:t>
            </a:r>
          </a:p>
          <a:p>
            <a:pPr lvl="1">
              <a:lnSpc>
                <a:spcPct val="120000"/>
              </a:lnSpc>
              <a:buFont typeface="Arial" panose="020B0604020202020204" pitchFamily="34" charset="0"/>
              <a:buChar char="•"/>
            </a:pPr>
            <a:r>
              <a:rPr lang="en-GB" dirty="0" smtClean="0">
                <a:solidFill>
                  <a:srgbClr val="FFFF99"/>
                </a:solidFill>
              </a:rPr>
              <a:t>In 2017/2018 - 13% of the adult population was prescribed an opioid pain medication (PHE 2020)</a:t>
            </a:r>
          </a:p>
          <a:p>
            <a:pPr>
              <a:lnSpc>
                <a:spcPct val="120000"/>
              </a:lnSpc>
            </a:pPr>
            <a:r>
              <a:rPr lang="en-GB" dirty="0" smtClean="0">
                <a:solidFill>
                  <a:srgbClr val="FFFF99"/>
                </a:solidFill>
              </a:rPr>
              <a:t>Quality and Safety</a:t>
            </a:r>
          </a:p>
          <a:p>
            <a:pPr lvl="1">
              <a:lnSpc>
                <a:spcPct val="120000"/>
              </a:lnSpc>
              <a:buFont typeface="Arial" panose="020B0604020202020204" pitchFamily="34" charset="0"/>
              <a:buChar char="•"/>
            </a:pPr>
            <a:r>
              <a:rPr lang="en-GB" dirty="0" smtClean="0">
                <a:solidFill>
                  <a:srgbClr val="FFFF99"/>
                </a:solidFill>
              </a:rPr>
              <a:t>Improve safe prescribing</a:t>
            </a:r>
          </a:p>
          <a:p>
            <a:pPr lvl="1">
              <a:lnSpc>
                <a:spcPct val="120000"/>
              </a:lnSpc>
              <a:buFont typeface="Arial" panose="020B0604020202020204" pitchFamily="34" charset="0"/>
              <a:buChar char="•"/>
            </a:pPr>
            <a:r>
              <a:rPr lang="en-GB" dirty="0" smtClean="0">
                <a:solidFill>
                  <a:srgbClr val="FFFF99"/>
                </a:solidFill>
              </a:rPr>
              <a:t>Follow NICE guidelines</a:t>
            </a:r>
          </a:p>
          <a:p>
            <a:pPr lvl="1">
              <a:lnSpc>
                <a:spcPct val="120000"/>
              </a:lnSpc>
              <a:buFont typeface="Arial" panose="020B0604020202020204" pitchFamily="34" charset="0"/>
              <a:buChar char="•"/>
            </a:pPr>
            <a:r>
              <a:rPr lang="en-GB" dirty="0" smtClean="0">
                <a:solidFill>
                  <a:srgbClr val="FFFF99"/>
                </a:solidFill>
              </a:rPr>
              <a:t>De-prescribing</a:t>
            </a:r>
          </a:p>
          <a:p>
            <a:pPr marL="457200" lvl="1" indent="0">
              <a:buNone/>
            </a:pPr>
            <a:endParaRPr lang="en-GB" dirty="0" smtClean="0">
              <a:solidFill>
                <a:srgbClr val="FFFF99"/>
              </a:solidFill>
            </a:endParaRPr>
          </a:p>
          <a:p>
            <a:pPr marL="457200" lvl="1" indent="0" algn="ctr">
              <a:buNone/>
            </a:pPr>
            <a:r>
              <a:rPr lang="en-GB" i="1" dirty="0" smtClean="0">
                <a:solidFill>
                  <a:srgbClr val="FFFF99"/>
                </a:solidFill>
              </a:rPr>
              <a:t>‘In order to put a halt to what in 20 years might seem as the age of mass iatrogenic poisoning of the brain, we need to substantially reduce prescribing and increase de-prescribing now’ (BJGP 2020)</a:t>
            </a:r>
          </a:p>
        </p:txBody>
      </p:sp>
    </p:spTree>
    <p:extLst>
      <p:ext uri="{BB962C8B-B14F-4D97-AF65-F5344CB8AC3E}">
        <p14:creationId xmlns:p14="http://schemas.microsoft.com/office/powerpoint/2010/main" val="3285800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99"/>
                </a:solidFill>
              </a:rPr>
              <a:t>Challenges for primary care</a:t>
            </a:r>
            <a:endParaRPr lang="en-GB" dirty="0">
              <a:solidFill>
                <a:srgbClr val="FFFF99"/>
              </a:solidFill>
            </a:endParaRPr>
          </a:p>
        </p:txBody>
      </p:sp>
      <p:sp>
        <p:nvSpPr>
          <p:cNvPr id="3" name="Content Placeholder 2"/>
          <p:cNvSpPr>
            <a:spLocks noGrp="1"/>
          </p:cNvSpPr>
          <p:nvPr>
            <p:ph idx="1"/>
          </p:nvPr>
        </p:nvSpPr>
        <p:spPr>
          <a:xfrm>
            <a:off x="457200" y="1600200"/>
            <a:ext cx="8229600" cy="4709119"/>
          </a:xfrm>
        </p:spPr>
        <p:txBody>
          <a:bodyPr>
            <a:normAutofit fontScale="85000" lnSpcReduction="20000"/>
          </a:bodyPr>
          <a:lstStyle/>
          <a:p>
            <a:r>
              <a:rPr lang="en-GB" dirty="0">
                <a:solidFill>
                  <a:srgbClr val="FFFF99"/>
                </a:solidFill>
              </a:rPr>
              <a:t>New guidelines controversial with both clinicians and patients</a:t>
            </a:r>
          </a:p>
          <a:p>
            <a:pPr>
              <a:lnSpc>
                <a:spcPct val="120000"/>
              </a:lnSpc>
            </a:pPr>
            <a:r>
              <a:rPr lang="en-GB" dirty="0" smtClean="0">
                <a:solidFill>
                  <a:srgbClr val="FFFF99"/>
                </a:solidFill>
              </a:rPr>
              <a:t>Workload</a:t>
            </a:r>
          </a:p>
          <a:p>
            <a:pPr lvl="1">
              <a:buFont typeface="Arial" panose="020B0604020202020204" pitchFamily="34" charset="0"/>
              <a:buChar char="•"/>
            </a:pPr>
            <a:r>
              <a:rPr lang="en-GB" dirty="0" smtClean="0">
                <a:solidFill>
                  <a:srgbClr val="FFFF99"/>
                </a:solidFill>
              </a:rPr>
              <a:t>UK prevalence of chronic pain uncertain but estimated to be up to half of the population</a:t>
            </a:r>
          </a:p>
          <a:p>
            <a:r>
              <a:rPr lang="en-GB" dirty="0" smtClean="0">
                <a:solidFill>
                  <a:srgbClr val="FFFF99"/>
                </a:solidFill>
              </a:rPr>
              <a:t>Resource</a:t>
            </a:r>
          </a:p>
          <a:p>
            <a:pPr lvl="1">
              <a:buFont typeface="Arial" panose="020B0604020202020204" pitchFamily="34" charset="0"/>
              <a:buChar char="•"/>
            </a:pPr>
            <a:r>
              <a:rPr lang="en-GB" dirty="0" smtClean="0">
                <a:solidFill>
                  <a:srgbClr val="FFFF99"/>
                </a:solidFill>
              </a:rPr>
              <a:t>Time/staff/funding</a:t>
            </a:r>
          </a:p>
          <a:p>
            <a:r>
              <a:rPr lang="en-GB" dirty="0" smtClean="0">
                <a:solidFill>
                  <a:srgbClr val="FFFF99"/>
                </a:solidFill>
              </a:rPr>
              <a:t>Complex patient group</a:t>
            </a:r>
          </a:p>
          <a:p>
            <a:pPr lvl="1">
              <a:buFont typeface="Arial" panose="020B0604020202020204" pitchFamily="34" charset="0"/>
              <a:buChar char="•"/>
            </a:pPr>
            <a:r>
              <a:rPr lang="en-GB" dirty="0" smtClean="0">
                <a:solidFill>
                  <a:srgbClr val="FFFF99"/>
                </a:solidFill>
              </a:rPr>
              <a:t>Mental health co-morbidity</a:t>
            </a:r>
          </a:p>
          <a:p>
            <a:pPr lvl="1">
              <a:buFont typeface="Arial" panose="020B0604020202020204" pitchFamily="34" charset="0"/>
              <a:buChar char="•"/>
            </a:pPr>
            <a:r>
              <a:rPr lang="en-GB" dirty="0" smtClean="0">
                <a:solidFill>
                  <a:srgbClr val="FFFF99"/>
                </a:solidFill>
              </a:rPr>
              <a:t>Addiction and Dependence</a:t>
            </a:r>
          </a:p>
          <a:p>
            <a:r>
              <a:rPr lang="en-GB" dirty="0" smtClean="0">
                <a:solidFill>
                  <a:srgbClr val="FFFF99"/>
                </a:solidFill>
              </a:rPr>
              <a:t>Realistic GP expectation of pain service both in terms of commissioning and de-prescribing</a:t>
            </a:r>
          </a:p>
        </p:txBody>
      </p:sp>
    </p:spTree>
    <p:extLst>
      <p:ext uri="{BB962C8B-B14F-4D97-AF65-F5344CB8AC3E}">
        <p14:creationId xmlns:p14="http://schemas.microsoft.com/office/powerpoint/2010/main" val="2043073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a:bodyPr>
          <a:lstStyle/>
          <a:p>
            <a:r>
              <a:rPr lang="en-GB" dirty="0" smtClean="0">
                <a:solidFill>
                  <a:srgbClr val="FFFF99"/>
                </a:solidFill>
              </a:rPr>
              <a:t>Benefits to primary care</a:t>
            </a:r>
            <a:endParaRPr lang="en-GB" dirty="0">
              <a:solidFill>
                <a:srgbClr val="FFFF99"/>
              </a:solidFill>
            </a:endParaRPr>
          </a:p>
        </p:txBody>
      </p:sp>
      <p:sp>
        <p:nvSpPr>
          <p:cNvPr id="3" name="Content Placeholder 2"/>
          <p:cNvSpPr>
            <a:spLocks noGrp="1"/>
          </p:cNvSpPr>
          <p:nvPr>
            <p:ph idx="1"/>
          </p:nvPr>
        </p:nvSpPr>
        <p:spPr>
          <a:xfrm>
            <a:off x="457200" y="1700808"/>
            <a:ext cx="8219256" cy="4752528"/>
          </a:xfrm>
        </p:spPr>
        <p:txBody>
          <a:bodyPr>
            <a:normAutofit fontScale="47500" lnSpcReduction="20000"/>
          </a:bodyPr>
          <a:lstStyle/>
          <a:p>
            <a:pPr>
              <a:lnSpc>
                <a:spcPct val="120000"/>
              </a:lnSpc>
            </a:pPr>
            <a:r>
              <a:rPr lang="en-GB" sz="5100" dirty="0" smtClean="0">
                <a:solidFill>
                  <a:srgbClr val="FFFF99"/>
                </a:solidFill>
              </a:rPr>
              <a:t>Patient Benefit</a:t>
            </a:r>
          </a:p>
          <a:p>
            <a:pPr lvl="1">
              <a:lnSpc>
                <a:spcPct val="120000"/>
              </a:lnSpc>
              <a:buFont typeface="Arial" panose="020B0604020202020204" pitchFamily="34" charset="0"/>
              <a:buChar char="•"/>
            </a:pPr>
            <a:r>
              <a:rPr lang="en-GB" sz="3800" dirty="0" smtClean="0">
                <a:solidFill>
                  <a:srgbClr val="FFFF99"/>
                </a:solidFill>
              </a:rPr>
              <a:t>Evidence demonstrates patients feel better and have </a:t>
            </a:r>
            <a:r>
              <a:rPr lang="en-GB" sz="3800" dirty="0">
                <a:solidFill>
                  <a:srgbClr val="FFFF99"/>
                </a:solidFill>
              </a:rPr>
              <a:t>i</a:t>
            </a:r>
            <a:r>
              <a:rPr lang="en-GB" sz="3800" dirty="0" smtClean="0">
                <a:solidFill>
                  <a:srgbClr val="FFFF99"/>
                </a:solidFill>
              </a:rPr>
              <a:t>mprovement in </a:t>
            </a:r>
            <a:r>
              <a:rPr lang="en-GB" sz="3800" dirty="0" err="1" smtClean="0">
                <a:solidFill>
                  <a:srgbClr val="FFFF99"/>
                </a:solidFill>
              </a:rPr>
              <a:t>QoLs</a:t>
            </a:r>
            <a:endParaRPr lang="en-GB" sz="3800" dirty="0">
              <a:solidFill>
                <a:srgbClr val="FFFF99"/>
              </a:solidFill>
            </a:endParaRPr>
          </a:p>
          <a:p>
            <a:pPr>
              <a:lnSpc>
                <a:spcPct val="120000"/>
              </a:lnSpc>
            </a:pPr>
            <a:r>
              <a:rPr lang="en-GB" sz="5100" dirty="0" smtClean="0">
                <a:solidFill>
                  <a:srgbClr val="FFFF99"/>
                </a:solidFill>
              </a:rPr>
              <a:t>Clinician Benefit</a:t>
            </a:r>
          </a:p>
          <a:p>
            <a:pPr lvl="1">
              <a:lnSpc>
                <a:spcPct val="120000"/>
              </a:lnSpc>
              <a:buFont typeface="Arial" panose="020B0604020202020204" pitchFamily="34" charset="0"/>
              <a:buChar char="•"/>
            </a:pPr>
            <a:r>
              <a:rPr lang="en-GB" sz="3800" dirty="0" smtClean="0">
                <a:solidFill>
                  <a:srgbClr val="FFFF99"/>
                </a:solidFill>
              </a:rPr>
              <a:t>Safe prescribing will reduce significant events and potential for litigation associated with serious adverse outcomes</a:t>
            </a:r>
          </a:p>
          <a:p>
            <a:pPr lvl="1">
              <a:lnSpc>
                <a:spcPct val="120000"/>
              </a:lnSpc>
              <a:buFont typeface="Arial" panose="020B0604020202020204" pitchFamily="34" charset="0"/>
              <a:buChar char="•"/>
            </a:pPr>
            <a:r>
              <a:rPr lang="en-GB" sz="3800" dirty="0" smtClean="0">
                <a:solidFill>
                  <a:srgbClr val="FFFF99"/>
                </a:solidFill>
              </a:rPr>
              <a:t>CQC will be looking at prescribing data and having a robust approach to opioid prescribing is important</a:t>
            </a:r>
          </a:p>
          <a:p>
            <a:pPr lvl="1">
              <a:lnSpc>
                <a:spcPct val="120000"/>
              </a:lnSpc>
              <a:buFont typeface="Arial" panose="020B0604020202020204" pitchFamily="34" charset="0"/>
              <a:buChar char="•"/>
            </a:pPr>
            <a:r>
              <a:rPr lang="en-GB" sz="3800" dirty="0" smtClean="0">
                <a:solidFill>
                  <a:srgbClr val="FFFF99"/>
                </a:solidFill>
              </a:rPr>
              <a:t>Income generation through prescribing incentive schemes</a:t>
            </a:r>
          </a:p>
          <a:p>
            <a:pPr>
              <a:lnSpc>
                <a:spcPct val="120000"/>
              </a:lnSpc>
            </a:pPr>
            <a:r>
              <a:rPr lang="en-GB" sz="5100" dirty="0" smtClean="0">
                <a:solidFill>
                  <a:srgbClr val="FFFF99"/>
                </a:solidFill>
              </a:rPr>
              <a:t>Primary care support</a:t>
            </a:r>
          </a:p>
          <a:p>
            <a:pPr lvl="1">
              <a:lnSpc>
                <a:spcPct val="120000"/>
              </a:lnSpc>
              <a:buFont typeface="Arial" panose="020B0604020202020204" pitchFamily="34" charset="0"/>
              <a:buChar char="•"/>
            </a:pPr>
            <a:r>
              <a:rPr lang="en-GB" sz="3800" dirty="0" smtClean="0">
                <a:solidFill>
                  <a:srgbClr val="FFFF99"/>
                </a:solidFill>
              </a:rPr>
              <a:t>NICE guidelines awaited on safe prescribing and withdrawal management</a:t>
            </a:r>
          </a:p>
          <a:p>
            <a:pPr lvl="1">
              <a:lnSpc>
                <a:spcPct val="120000"/>
              </a:lnSpc>
              <a:buFont typeface="Arial" panose="020B0604020202020204" pitchFamily="34" charset="0"/>
              <a:buChar char="•"/>
            </a:pPr>
            <a:r>
              <a:rPr lang="en-GB" sz="3800" dirty="0">
                <a:solidFill>
                  <a:srgbClr val="FFFF99"/>
                </a:solidFill>
              </a:rPr>
              <a:t>Support from Chronic pain </a:t>
            </a:r>
            <a:r>
              <a:rPr lang="en-GB" sz="3800" dirty="0" smtClean="0">
                <a:solidFill>
                  <a:srgbClr val="FFFF99"/>
                </a:solidFill>
              </a:rPr>
              <a:t>and prescribing teams </a:t>
            </a:r>
            <a:r>
              <a:rPr lang="en-GB" sz="3800" dirty="0">
                <a:solidFill>
                  <a:srgbClr val="FFFF99"/>
                </a:solidFill>
              </a:rPr>
              <a:t>to help manage these patients</a:t>
            </a:r>
          </a:p>
          <a:p>
            <a:pPr lvl="1">
              <a:lnSpc>
                <a:spcPct val="120000"/>
              </a:lnSpc>
              <a:buFont typeface="Arial" panose="020B0604020202020204" pitchFamily="34" charset="0"/>
              <a:buChar char="•"/>
            </a:pPr>
            <a:r>
              <a:rPr lang="en-GB" sz="3800" dirty="0" smtClean="0">
                <a:solidFill>
                  <a:srgbClr val="FFFF99"/>
                </a:solidFill>
              </a:rPr>
              <a:t>PCN funding through ARRS staff  - ?clinical pharmacists to support this work</a:t>
            </a:r>
          </a:p>
        </p:txBody>
      </p:sp>
    </p:spTree>
    <p:extLst>
      <p:ext uri="{BB962C8B-B14F-4D97-AF65-F5344CB8AC3E}">
        <p14:creationId xmlns:p14="http://schemas.microsoft.com/office/powerpoint/2010/main" val="909623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TotalTime>
  <Words>1236</Words>
  <Application>Microsoft Office PowerPoint</Application>
  <PresentationFormat>On-screen Show (4:3)</PresentationFormat>
  <Paragraphs>65</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Chronic Pain - A GP Perspective</vt:lpstr>
      <vt:lpstr>Why is Chronic Pain important?</vt:lpstr>
      <vt:lpstr>Challenges for primary care</vt:lpstr>
      <vt:lpstr>Benefits to primary care</vt:lpstr>
    </vt:vector>
  </TitlesOfParts>
  <Company>NEL CSU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Pain - A GP Perspective</dc:title>
  <dc:creator>NP-Vanessa Short</dc:creator>
  <cp:lastModifiedBy>Edafe Orogun</cp:lastModifiedBy>
  <cp:revision>32</cp:revision>
  <dcterms:created xsi:type="dcterms:W3CDTF">2021-10-07T16:43:48Z</dcterms:created>
  <dcterms:modified xsi:type="dcterms:W3CDTF">2021-11-03T11:12:11Z</dcterms:modified>
</cp:coreProperties>
</file>