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59" r:id="rId5"/>
    <p:sldId id="271" r:id="rId6"/>
    <p:sldId id="260" r:id="rId7"/>
    <p:sldId id="267" r:id="rId8"/>
    <p:sldId id="261" r:id="rId9"/>
    <p:sldId id="270" r:id="rId10"/>
    <p:sldId id="269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5620"/>
    <p:restoredTop sz="86684" autoAdjust="0"/>
  </p:normalViewPr>
  <p:slideViewPr>
    <p:cSldViewPr>
      <p:cViewPr varScale="1">
        <p:scale>
          <a:sx n="24" d="100"/>
          <a:sy n="24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237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AE605-09D8-4B71-82B7-C6D445E34E7F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89DE-211B-41AE-A011-0C219904B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70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D9D58-8B31-435F-A81F-837C6A1A30A8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B40FE-0A8E-462D-9061-558C5CC10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9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40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9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3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7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0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5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2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6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40FE-0A8E-462D-9061-558C5CC10B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5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8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9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2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9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3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8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31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4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0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3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2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7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79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89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8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1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2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8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5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44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5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AFF6F-E9C3-434F-9859-7D20BD43B4D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2FC0-D6DE-4087-AE1D-402151C6686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40" y="0"/>
            <a:ext cx="1865759" cy="8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6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6D5C7-3980-4E67-BECC-9722175C030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3AC8-A75A-4569-A1BD-E74EAC473C1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41" y="0"/>
            <a:ext cx="1865759" cy="8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8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mccg.lac@nhs.net" TargetMode="External"/><Relationship Id="rId2" Type="http://schemas.openxmlformats.org/officeDocument/2006/relationships/hyperlink" Target="mailto:kmccg.ccglacenquiries@nhs.ne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edch.lac@nhs.net" TargetMode="External"/><Relationship Id="rId4" Type="http://schemas.openxmlformats.org/officeDocument/2006/relationships/hyperlink" Target="mailto:kcht.vsklacinitial@nhs.n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pch.ac.uk/sites/default/files/Looked_after_children_Knowledge__skills_and_competence_of_healthcare_staff.pdf" TargetMode="External"/><Relationship Id="rId2" Type="http://schemas.openxmlformats.org/officeDocument/2006/relationships/hyperlink" Target="https://assets.publishing.service.gov.uk/government/uploads/system/uploads/attachment_data/file/413368/Promoting_the_health_and_well-being_of_looked-after_children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ie.org.uk/children/care/mental-health/report" TargetMode="External"/><Relationship Id="rId5" Type="http://schemas.openxmlformats.org/officeDocument/2006/relationships/hyperlink" Target="https://www.england.nhs.uk/wp-content/uploads/2014/05/who-pays.pdf" TargetMode="External"/><Relationship Id="rId4" Type="http://schemas.openxmlformats.org/officeDocument/2006/relationships/hyperlink" Target="https://www.nice.org.uk/guidance/ph2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usan.mcmillan5@nhs.net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10.jpeg"/><Relationship Id="rId3" Type="http://schemas.openxmlformats.org/officeDocument/2006/relationships/hyperlink" Target="mailto:Susan.leather@nhs.net" TargetMode="External"/><Relationship Id="rId21" Type="http://schemas.openxmlformats.org/officeDocument/2006/relationships/hyperlink" Target="mailto:kmccg.lac@nhs.net" TargetMode="External"/><Relationship Id="rId7" Type="http://schemas.openxmlformats.org/officeDocument/2006/relationships/hyperlink" Target="mailto:Naomifinch@nhs.net" TargetMode="Externa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hyperlink" Target="mailto:kmccg.ccglacenquiries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ul.haith1@nhs.net" TargetMode="External"/><Relationship Id="rId11" Type="http://schemas.openxmlformats.org/officeDocument/2006/relationships/image" Target="../media/image3.png"/><Relationship Id="rId5" Type="http://schemas.openxmlformats.org/officeDocument/2006/relationships/hyperlink" Target="mailto:Roxanne.hills@nhs.net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hyperlink" Target="mailto:Nancy.sayer@nhs.net" TargetMode="External"/><Relationship Id="rId9" Type="http://schemas.openxmlformats.org/officeDocument/2006/relationships/hyperlink" Target="mailto:kirren.sandhu1@nhs.net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ivatefostering@medway.gov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/>
          <a:lstStyle/>
          <a:p>
            <a:r>
              <a:rPr lang="en-GB" dirty="0" smtClean="0"/>
              <a:t>Looked After Children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136904" cy="2279104"/>
          </a:xfrm>
        </p:spPr>
        <p:txBody>
          <a:bodyPr>
            <a:normAutofit/>
          </a:bodyPr>
          <a:lstStyle/>
          <a:p>
            <a:r>
              <a:rPr lang="en-GB" dirty="0" smtClean="0"/>
              <a:t>GP </a:t>
            </a:r>
            <a:r>
              <a:rPr lang="en-GB" dirty="0" smtClean="0"/>
              <a:t>PLT </a:t>
            </a:r>
            <a:r>
              <a:rPr lang="en-GB" dirty="0" smtClean="0"/>
              <a:t>training </a:t>
            </a:r>
            <a:r>
              <a:rPr lang="en-GB" dirty="0"/>
              <a:t>s</a:t>
            </a:r>
            <a:r>
              <a:rPr lang="en-GB" dirty="0" smtClean="0"/>
              <a:t>essions </a:t>
            </a:r>
          </a:p>
          <a:p>
            <a:r>
              <a:rPr lang="en-GB" dirty="0" smtClean="0"/>
              <a:t>July 2020</a:t>
            </a:r>
          </a:p>
          <a:p>
            <a:r>
              <a:rPr lang="en-GB" dirty="0" smtClean="0"/>
              <a:t>Kent and Medway CCG Looked After Children’s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5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care responsibilities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Looked after children should always permanently be registered with a GP</a:t>
            </a:r>
          </a:p>
          <a:p>
            <a:r>
              <a:rPr lang="en-GB" dirty="0" smtClean="0"/>
              <a:t>Named GP</a:t>
            </a:r>
          </a:p>
          <a:p>
            <a:r>
              <a:rPr lang="en-GB" dirty="0" smtClean="0"/>
              <a:t>Ensure timely access to a GP or other health professional when required </a:t>
            </a:r>
          </a:p>
          <a:p>
            <a:r>
              <a:rPr lang="en-GB" dirty="0" smtClean="0"/>
              <a:t>Provide summaries of the health history</a:t>
            </a:r>
          </a:p>
          <a:p>
            <a:r>
              <a:rPr lang="en-GB" dirty="0" smtClean="0"/>
              <a:t>Maintain a record of the health assessment</a:t>
            </a:r>
          </a:p>
          <a:p>
            <a:r>
              <a:rPr lang="en-GB" dirty="0" smtClean="0"/>
              <a:t>Contribute to the health action plan</a:t>
            </a:r>
          </a:p>
          <a:p>
            <a:r>
              <a:rPr lang="en-GB" dirty="0" smtClean="0"/>
              <a:t>Ensure the GP- held clinical record is maintained, updated and remains the main health record </a:t>
            </a:r>
          </a:p>
          <a:p>
            <a:r>
              <a:rPr lang="en-GB" dirty="0" smtClean="0"/>
              <a:t>‘Fast-track’ the transfer of records when a looked after child moves to a new GP practice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contacts: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Kent and Medway CCG Looked After Children’s team: </a:t>
            </a:r>
          </a:p>
          <a:p>
            <a:pPr marL="0" indent="0">
              <a:buNone/>
            </a:pPr>
            <a:r>
              <a:rPr lang="en-GB" dirty="0" smtClean="0"/>
              <a:t>Kent: </a:t>
            </a:r>
            <a:r>
              <a:rPr lang="en-GB" u="sng" dirty="0" smtClean="0">
                <a:hlinkClick r:id="rId2"/>
              </a:rPr>
              <a:t>kmccg.ccglacenquiries@nhs.net</a:t>
            </a:r>
            <a:r>
              <a:rPr lang="en-GB" dirty="0" smtClean="0"/>
              <a:t>  </a:t>
            </a: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Medway: </a:t>
            </a:r>
            <a:r>
              <a:rPr lang="en-GB" u="sng" dirty="0" smtClean="0">
                <a:hlinkClick r:id="rId3"/>
              </a:rPr>
              <a:t>kmccg.lac@nhs.net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Kent Community Health Foundation Trust Looked After Children’s </a:t>
            </a:r>
            <a:r>
              <a:rPr lang="en-GB" dirty="0" err="1" smtClean="0"/>
              <a:t>Team:</a:t>
            </a:r>
            <a:r>
              <a:rPr lang="en-GB" u="sng" dirty="0" err="1" smtClean="0">
                <a:hlinkClick r:id="rId4"/>
              </a:rPr>
              <a:t>kcht.vsklacinitial@nhs.net</a:t>
            </a:r>
            <a:endParaRPr lang="en-GB" u="sng" dirty="0" smtClean="0"/>
          </a:p>
          <a:p>
            <a:endParaRPr lang="en-GB" u="sng" dirty="0"/>
          </a:p>
          <a:p>
            <a:pPr marL="0" indent="0">
              <a:buNone/>
            </a:pPr>
            <a:r>
              <a:rPr lang="en-GB" dirty="0" smtClean="0"/>
              <a:t>Medway Community Health Looked After Children’s Team: </a:t>
            </a:r>
            <a:r>
              <a:rPr lang="en-GB" u="sng" dirty="0">
                <a:hlinkClick r:id="rId5"/>
              </a:rPr>
              <a:t>medch.lac@nhs.net</a:t>
            </a:r>
            <a:endParaRPr lang="en-GB" dirty="0" smtClean="0"/>
          </a:p>
          <a:p>
            <a:pPr marL="0" indent="0">
              <a:buNone/>
            </a:pPr>
            <a:endParaRPr lang="en-GB" u="sng" dirty="0" smtClean="0"/>
          </a:p>
          <a:p>
            <a:endParaRPr lang="en-GB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guidance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941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Promoting the health and wellbeing of looked after children (2015): </a:t>
            </a: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assets.publishing.service.gov.uk/government/uploads/system/uploads/attachment_data/file/413368/Promoting_the_health_and_well-being_of_looked-after_children.pdf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Looked after children: Knowledge, skills and competences of health care staff (2015): </a:t>
            </a:r>
            <a:r>
              <a:rPr lang="en-GB" sz="2000" dirty="0">
                <a:hlinkClick r:id="rId3"/>
              </a:rPr>
              <a:t>https://www.rcpch.ac.uk/sites/default/files/Looked_after_children_Knowledge__</a:t>
            </a:r>
            <a:r>
              <a:rPr lang="en-GB" sz="2000" dirty="0" smtClean="0">
                <a:hlinkClick r:id="rId3"/>
              </a:rPr>
              <a:t>skills_and_competence_of_healthcare_staff.pdf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NICE guidance: Looked After Children (2015): </a:t>
            </a:r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www.nice.org.uk/guidance/ph28</a:t>
            </a:r>
            <a:endParaRPr lang="en-GB" sz="2000" dirty="0" smtClean="0"/>
          </a:p>
          <a:p>
            <a:r>
              <a:rPr lang="en-GB" sz="2000" dirty="0" smtClean="0"/>
              <a:t>Who Pays? Determining responsibility for payments to providers (2013): </a:t>
            </a:r>
            <a:r>
              <a:rPr lang="en-GB" sz="2000" dirty="0">
                <a:hlinkClick r:id="rId5"/>
              </a:rPr>
              <a:t>https://</a:t>
            </a:r>
            <a:r>
              <a:rPr lang="en-GB" sz="2000" dirty="0" smtClean="0">
                <a:hlinkClick r:id="rId5"/>
              </a:rPr>
              <a:t>www.england.nhs.uk/wp-content/uploads/2014/05/who-pays.pdf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Improving mental health support for our children and young people (2017): </a:t>
            </a:r>
            <a:r>
              <a:rPr lang="en-GB" sz="2000" dirty="0">
                <a:hlinkClick r:id="rId6"/>
              </a:rPr>
              <a:t>https://www.scie.org.uk/children/care/mental-health/report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37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9002"/>
              </p:ext>
            </p:extLst>
          </p:nvPr>
        </p:nvGraphicFramePr>
        <p:xfrm>
          <a:off x="265104" y="1124744"/>
          <a:ext cx="8568952" cy="49149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84476"/>
                <a:gridCol w="4284476"/>
              </a:tblGrid>
              <a:tr h="7509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Dr Sue</a:t>
                      </a:r>
                      <a:r>
                        <a:rPr lang="en-GB" b="0" baseline="0" dirty="0" smtClean="0"/>
                        <a:t> Leather- Designated Doctor </a:t>
                      </a:r>
                    </a:p>
                    <a:p>
                      <a:r>
                        <a:rPr lang="en-GB" b="0" baseline="0" dirty="0" smtClean="0"/>
                        <a:t>for Looked After Children  </a:t>
                      </a:r>
                    </a:p>
                    <a:p>
                      <a:r>
                        <a:rPr lang="en-GB" sz="1050" b="0" baseline="0" dirty="0" smtClean="0">
                          <a:hlinkClick r:id="rId3"/>
                        </a:rPr>
                        <a:t>susan.leather@nhs.net</a:t>
                      </a:r>
                      <a:r>
                        <a:rPr lang="en-GB" sz="1050" b="0" baseline="0" dirty="0" smtClean="0"/>
                        <a:t> / 07557212993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Nancy Sayer- Designated Consultant</a:t>
                      </a:r>
                    </a:p>
                    <a:p>
                      <a:r>
                        <a:rPr lang="en-GB" b="0" dirty="0" smtClean="0"/>
                        <a:t>Nurse for Looked After Children </a:t>
                      </a:r>
                    </a:p>
                    <a:p>
                      <a:r>
                        <a:rPr lang="en-GB" sz="1000" b="0" dirty="0" smtClean="0">
                          <a:hlinkClick r:id="rId4"/>
                        </a:rPr>
                        <a:t>nancy.sayer@nhs.net</a:t>
                      </a:r>
                      <a:r>
                        <a:rPr lang="en-GB" sz="1000" b="0" dirty="0" smtClean="0"/>
                        <a:t> / 07920278148 </a:t>
                      </a:r>
                      <a:endParaRPr lang="en-GB" sz="1000" b="0" dirty="0"/>
                    </a:p>
                  </a:txBody>
                  <a:tcPr/>
                </a:tc>
              </a:tr>
              <a:tr h="7509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Dr Khadija </a:t>
                      </a:r>
                      <a:r>
                        <a:rPr lang="en-GB" b="0" dirty="0" err="1" smtClean="0"/>
                        <a:t>Himid</a:t>
                      </a:r>
                      <a:r>
                        <a:rPr lang="en-GB" b="0" dirty="0" smtClean="0"/>
                        <a:t>- Deputy Designated </a:t>
                      </a:r>
                    </a:p>
                    <a:p>
                      <a:r>
                        <a:rPr lang="en-GB" b="0" dirty="0" smtClean="0"/>
                        <a:t>Doctor</a:t>
                      </a:r>
                      <a:r>
                        <a:rPr lang="en-GB" b="0" baseline="0" dirty="0" smtClean="0"/>
                        <a:t> for Looked After Children </a:t>
                      </a:r>
                    </a:p>
                    <a:p>
                      <a:r>
                        <a:rPr lang="en-GB" sz="1200" b="0" baseline="0" dirty="0" smtClean="0"/>
                        <a:t>(Starting July 2020)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Vacant post- Deputy Designated </a:t>
                      </a:r>
                    </a:p>
                    <a:p>
                      <a:r>
                        <a:rPr lang="en-GB" b="0" dirty="0" smtClean="0"/>
                        <a:t>Doctor for</a:t>
                      </a:r>
                      <a:r>
                        <a:rPr lang="en-GB" b="0" baseline="0" dirty="0" smtClean="0"/>
                        <a:t> Looked After Children </a:t>
                      </a:r>
                      <a:endParaRPr lang="en-GB" b="0" dirty="0"/>
                    </a:p>
                  </a:txBody>
                  <a:tcPr/>
                </a:tc>
              </a:tr>
              <a:tr h="750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Vacant post- Deputy Designated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Doctor for</a:t>
                      </a:r>
                      <a:r>
                        <a:rPr lang="en-GB" b="0" baseline="0" dirty="0" smtClean="0"/>
                        <a:t> Looked After Children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/>
                        <a:t> 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Roxanne Hills- Deputy Designated</a:t>
                      </a:r>
                      <a:r>
                        <a:rPr lang="en-GB" b="0" baseline="0" dirty="0" smtClean="0"/>
                        <a:t> </a:t>
                      </a:r>
                    </a:p>
                    <a:p>
                      <a:r>
                        <a:rPr lang="en-GB" b="0" baseline="0" dirty="0" smtClean="0"/>
                        <a:t>Nurse for Looked After Children </a:t>
                      </a:r>
                    </a:p>
                    <a:p>
                      <a:r>
                        <a:rPr lang="en-GB" sz="1000" b="0" baseline="0" dirty="0" smtClean="0">
                          <a:hlinkClick r:id="rId5"/>
                        </a:rPr>
                        <a:t>roxanne.hills@nhs.net</a:t>
                      </a:r>
                      <a:r>
                        <a:rPr lang="en-GB" sz="1000" b="0" baseline="0" dirty="0" smtClean="0"/>
                        <a:t> / 07776178074 </a:t>
                      </a:r>
                      <a:endParaRPr lang="en-GB" sz="1000" b="0" dirty="0"/>
                    </a:p>
                  </a:txBody>
                  <a:tcPr/>
                </a:tc>
              </a:tr>
              <a:tr h="7509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Paul Haith- Deputy Designated </a:t>
                      </a:r>
                    </a:p>
                    <a:p>
                      <a:r>
                        <a:rPr lang="en-GB" b="0" dirty="0" smtClean="0"/>
                        <a:t>Nurse for Looked After Children </a:t>
                      </a:r>
                    </a:p>
                    <a:p>
                      <a:r>
                        <a:rPr lang="en-GB" sz="1000" b="0" dirty="0" smtClean="0">
                          <a:hlinkClick r:id="rId6"/>
                        </a:rPr>
                        <a:t>paul.haith1@nhs.net</a:t>
                      </a:r>
                      <a:r>
                        <a:rPr lang="en-GB" sz="1000" b="0" dirty="0" smtClean="0"/>
                        <a:t> / 07880154250</a:t>
                      </a:r>
                      <a:r>
                        <a:rPr lang="en-GB" sz="1000" b="0" baseline="0" dirty="0" smtClean="0"/>
                        <a:t> 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Vacant post-</a:t>
                      </a:r>
                      <a:r>
                        <a:rPr lang="en-GB" b="0" baseline="0" dirty="0" smtClean="0"/>
                        <a:t> </a:t>
                      </a:r>
                      <a:r>
                        <a:rPr lang="en-GB" b="0" dirty="0" smtClean="0"/>
                        <a:t>Deputy Designated </a:t>
                      </a:r>
                    </a:p>
                    <a:p>
                      <a:r>
                        <a:rPr lang="en-GB" b="0" dirty="0" smtClean="0"/>
                        <a:t>Nurse for</a:t>
                      </a:r>
                      <a:r>
                        <a:rPr lang="en-GB" b="0" baseline="0" dirty="0" smtClean="0"/>
                        <a:t> Looked After Children </a:t>
                      </a:r>
                      <a:endParaRPr lang="en-GB" b="0" dirty="0" smtClean="0"/>
                    </a:p>
                  </a:txBody>
                  <a:tcPr/>
                </a:tc>
              </a:tr>
              <a:tr h="7509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Naomi Finch-</a:t>
                      </a:r>
                      <a:r>
                        <a:rPr lang="en-GB" b="0" baseline="0" dirty="0" smtClean="0"/>
                        <a:t> Project Lead</a:t>
                      </a:r>
                    </a:p>
                    <a:p>
                      <a:r>
                        <a:rPr lang="en-GB" b="0" baseline="0" dirty="0" smtClean="0"/>
                        <a:t>for Looked After Children </a:t>
                      </a:r>
                    </a:p>
                    <a:p>
                      <a:r>
                        <a:rPr lang="en-GB" sz="1000" b="0" dirty="0" smtClean="0">
                          <a:hlinkClick r:id="rId7"/>
                        </a:rPr>
                        <a:t>naomifinch@nhs.net</a:t>
                      </a:r>
                      <a:r>
                        <a:rPr lang="en-GB" sz="1000" b="0" baseline="0" dirty="0" smtClean="0"/>
                        <a:t> / 07775033178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Sue McMillan- Business Assistant </a:t>
                      </a:r>
                    </a:p>
                    <a:p>
                      <a:r>
                        <a:rPr lang="en-GB" b="0" dirty="0" smtClean="0"/>
                        <a:t>for Looked After Children</a:t>
                      </a:r>
                      <a:r>
                        <a:rPr lang="en-GB" b="0" baseline="0" dirty="0" smtClean="0"/>
                        <a:t> </a:t>
                      </a:r>
                    </a:p>
                    <a:p>
                      <a:r>
                        <a:rPr lang="en-GB" sz="1000" b="0" baseline="0" dirty="0" smtClean="0">
                          <a:hlinkClick r:id="rId8"/>
                        </a:rPr>
                        <a:t>susan.mcmillan5@nhs.net</a:t>
                      </a:r>
                      <a:r>
                        <a:rPr lang="en-GB" sz="1000" b="0" baseline="0" dirty="0" smtClean="0"/>
                        <a:t> / 07585883020 </a:t>
                      </a:r>
                      <a:endParaRPr lang="en-GB" sz="1000" b="0" dirty="0"/>
                    </a:p>
                  </a:txBody>
                  <a:tcPr/>
                </a:tc>
              </a:tr>
              <a:tr h="750940">
                <a:tc>
                  <a:txBody>
                    <a:bodyPr/>
                    <a:lstStyle/>
                    <a:p>
                      <a:r>
                        <a:rPr lang="en-GB" sz="1800" b="0" dirty="0" err="1" smtClean="0"/>
                        <a:t>Kirren</a:t>
                      </a:r>
                      <a:r>
                        <a:rPr lang="en-GB" sz="1800" b="0" dirty="0" smtClean="0"/>
                        <a:t> Sandhu-</a:t>
                      </a:r>
                      <a:r>
                        <a:rPr lang="en-GB" sz="1800" b="0" baseline="0" dirty="0" smtClean="0"/>
                        <a:t> Business Assistant </a:t>
                      </a:r>
                    </a:p>
                    <a:p>
                      <a:r>
                        <a:rPr lang="en-GB" sz="1800" b="0" baseline="0" dirty="0" smtClean="0"/>
                        <a:t>for Looked After Children </a:t>
                      </a:r>
                    </a:p>
                    <a:p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kirren.sandhu1@nhs.net</a:t>
                      </a:r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1634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335075</a:t>
                      </a:r>
                      <a:endParaRPr lang="en-GB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88" y="1233406"/>
            <a:ext cx="567834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t="7857" r="10700" b="9824"/>
          <a:stretch/>
        </p:blipFill>
        <p:spPr bwMode="auto">
          <a:xfrm>
            <a:off x="8186497" y="1196752"/>
            <a:ext cx="524195" cy="61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830" y="2026691"/>
            <a:ext cx="471846" cy="556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97" y="2846028"/>
            <a:ext cx="557999" cy="661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3866458" y="3730083"/>
            <a:ext cx="576064" cy="620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293" y="2832940"/>
            <a:ext cx="514074" cy="605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6497" y="2026691"/>
            <a:ext cx="532947" cy="628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0601" y="3730083"/>
            <a:ext cx="523919" cy="617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 descr="C:\Users\becky.graves\AppData\Local\Microsoft\Windows\Temporary Internet Files\Content.Outlook\V837GZXN\Naomi Finch ID photo (2)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4054" b="27302"/>
          <a:stretch/>
        </p:blipFill>
        <p:spPr bwMode="auto">
          <a:xfrm>
            <a:off x="3951830" y="4558508"/>
            <a:ext cx="490692" cy="60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6" b="14049"/>
          <a:stretch/>
        </p:blipFill>
        <p:spPr bwMode="auto">
          <a:xfrm>
            <a:off x="8242277" y="4522227"/>
            <a:ext cx="538595" cy="64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4764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Our team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56333" y="5877272"/>
            <a:ext cx="843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u="sng" dirty="0" smtClean="0"/>
          </a:p>
          <a:p>
            <a:pPr algn="ctr"/>
            <a:r>
              <a:rPr lang="en-GB" u="sng" dirty="0" smtClean="0"/>
              <a:t>Team inboxes</a:t>
            </a:r>
          </a:p>
          <a:p>
            <a:r>
              <a:rPr lang="en-GB" dirty="0" smtClean="0"/>
              <a:t>Kent: </a:t>
            </a:r>
            <a:r>
              <a:rPr lang="en-GB" u="sng" dirty="0">
                <a:hlinkClick r:id="rId20"/>
              </a:rPr>
              <a:t>kmccg.ccglacenquiries@nhs.net</a:t>
            </a:r>
            <a:r>
              <a:rPr lang="en-GB" dirty="0"/>
              <a:t> </a:t>
            </a:r>
            <a:r>
              <a:rPr lang="en-GB" dirty="0" smtClean="0"/>
              <a:t> 		Medway: </a:t>
            </a:r>
            <a:r>
              <a:rPr lang="en-GB" u="sng" dirty="0" smtClean="0">
                <a:hlinkClick r:id="rId21"/>
              </a:rPr>
              <a:t>kmccg.lac@nhs.net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70" y="5302111"/>
            <a:ext cx="483044" cy="632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Who are looked after children?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3284984"/>
            <a:ext cx="4038600" cy="2193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National picture:</a:t>
            </a:r>
          </a:p>
          <a:p>
            <a:pPr marL="0" indent="0">
              <a:buNone/>
            </a:pPr>
            <a:r>
              <a:rPr lang="en-GB" dirty="0"/>
              <a:t>England: 78,150 looked after children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984" y="3284984"/>
            <a:ext cx="4258816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Local </a:t>
            </a:r>
            <a:r>
              <a:rPr lang="en-GB" u="sng" dirty="0"/>
              <a:t>picture</a:t>
            </a:r>
          </a:p>
          <a:p>
            <a:pPr marL="0" indent="0">
              <a:buNone/>
            </a:pPr>
            <a:r>
              <a:rPr lang="en-GB" dirty="0"/>
              <a:t>Kent: 1,358 looked after children</a:t>
            </a:r>
          </a:p>
          <a:p>
            <a:pPr marL="0" indent="0">
              <a:buNone/>
            </a:pPr>
            <a:r>
              <a:rPr lang="en-GB" dirty="0"/>
              <a:t>Medway: 424 looked after children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77281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0-18 years 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Why they become ‘looked after’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Out of area placements </a:t>
            </a:r>
          </a:p>
        </p:txBody>
      </p:sp>
    </p:spTree>
    <p:extLst>
      <p:ext uri="{BB962C8B-B14F-4D97-AF65-F5344CB8AC3E}">
        <p14:creationId xmlns:p14="http://schemas.microsoft.com/office/powerpoint/2010/main" val="25843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dirty="0" smtClean="0"/>
              <a:t>Who are not looked after children?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Special guardianship orders</a:t>
            </a:r>
          </a:p>
          <a:p>
            <a:r>
              <a:rPr lang="en-GB" dirty="0"/>
              <a:t>Adoption</a:t>
            </a:r>
          </a:p>
          <a:p>
            <a:r>
              <a:rPr lang="en-GB" dirty="0"/>
              <a:t>Private </a:t>
            </a:r>
            <a:r>
              <a:rPr lang="en-GB" dirty="0" smtClean="0"/>
              <a:t>fostering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u="sng" dirty="0" smtClean="0"/>
              <a:t>Private fostering team contact details:</a:t>
            </a:r>
            <a:endParaRPr lang="en-GB" sz="2000" u="sng" dirty="0"/>
          </a:p>
          <a:p>
            <a:pPr marL="0" indent="0">
              <a:buNone/>
            </a:pPr>
            <a:r>
              <a:rPr lang="en-GB" sz="2000" dirty="0" smtClean="0"/>
              <a:t>For </a:t>
            </a:r>
            <a:r>
              <a:rPr lang="en-GB" sz="2000" dirty="0"/>
              <a:t>children living in Kent, the Kent County Council private fostering team can be contacted on: 03000 </a:t>
            </a:r>
            <a:r>
              <a:rPr lang="en-GB" sz="2000" dirty="0" smtClean="0"/>
              <a:t>411111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For children living in Medway, the Medway Council private fostering team can be contacted on: 01634 335 726 or </a:t>
            </a:r>
            <a:r>
              <a:rPr lang="en-GB" sz="2000" u="sng" dirty="0">
                <a:hlinkClick r:id="rId3"/>
              </a:rPr>
              <a:t>privatefostering@medway.gov.uk</a:t>
            </a:r>
            <a:endParaRPr lang="en-GB" sz="20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487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 smtClean="0"/>
              <a:t>Legal basis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2880320"/>
          </a:xfrm>
        </p:spPr>
        <p:txBody>
          <a:bodyPr>
            <a:normAutofit/>
          </a:bodyPr>
          <a:lstStyle/>
          <a:p>
            <a:r>
              <a:rPr lang="en-GB" dirty="0" smtClean="0"/>
              <a:t>Voluntary care/ section 20 of The Children’s Act 1989</a:t>
            </a:r>
          </a:p>
          <a:p>
            <a:r>
              <a:rPr lang="en-GB" dirty="0" smtClean="0"/>
              <a:t>Care orders</a:t>
            </a:r>
          </a:p>
          <a:p>
            <a:r>
              <a:rPr lang="en-GB" dirty="0" smtClean="0"/>
              <a:t>Emergency Protection Orders</a:t>
            </a:r>
          </a:p>
          <a:p>
            <a:r>
              <a:rPr lang="en-GB" dirty="0" smtClean="0"/>
              <a:t>On remand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key guidance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12058"/>
            <a:ext cx="2177490" cy="299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80254"/>
            <a:ext cx="236224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2" y="2492896"/>
            <a:ext cx="1368152" cy="10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52685"/>
            <a:ext cx="1766395" cy="24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0" y="1340768"/>
            <a:ext cx="120449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64" y="3759616"/>
            <a:ext cx="2016224" cy="28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61" y="4008726"/>
            <a:ext cx="175231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33" y="4793142"/>
            <a:ext cx="2370924" cy="191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91" y="1380254"/>
            <a:ext cx="2024393" cy="61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31" y="2030150"/>
            <a:ext cx="1944216" cy="158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5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Statutory guidance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49309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Looked after children should never be denied a service because of the location or length of their placement </a:t>
            </a:r>
          </a:p>
          <a:p>
            <a:r>
              <a:rPr lang="en-GB" dirty="0" smtClean="0"/>
              <a:t>Looked after children should always be registered (permanently as far as possible) with a GP and have access to a dentist </a:t>
            </a:r>
          </a:p>
          <a:p>
            <a:r>
              <a:rPr lang="en-GB" dirty="0" smtClean="0"/>
              <a:t>Many people have a part to play in promoting the health of looked after children </a:t>
            </a:r>
          </a:p>
          <a:p>
            <a:r>
              <a:rPr lang="en-GB" dirty="0" smtClean="0"/>
              <a:t>Mental health is as important as physical health </a:t>
            </a:r>
          </a:p>
          <a:p>
            <a:r>
              <a:rPr lang="en-GB" dirty="0" smtClean="0"/>
              <a:t>Cooperation and communication are key to improving health outcomes </a:t>
            </a:r>
          </a:p>
          <a:p>
            <a:r>
              <a:rPr lang="en-GB" dirty="0" smtClean="0"/>
              <a:t>The voice of the child is at the centre of what we do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56765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en-GB" dirty="0" smtClean="0"/>
              <a:t>The health of looked after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They consistently have poorer health than young people who have not been in care </a:t>
            </a:r>
          </a:p>
          <a:p>
            <a:r>
              <a:rPr lang="en-GB" dirty="0" smtClean="0"/>
              <a:t>Two thirds of </a:t>
            </a:r>
            <a:r>
              <a:rPr lang="en-GB" dirty="0"/>
              <a:t>looked after children have been found to have at least one physical health </a:t>
            </a:r>
            <a:r>
              <a:rPr lang="en-GB" dirty="0" smtClean="0"/>
              <a:t>complaint</a:t>
            </a:r>
          </a:p>
          <a:p>
            <a:r>
              <a:rPr lang="en-GB" dirty="0" smtClean="0"/>
              <a:t>Almost half have a diagnosable mental health disorder, compared with 1:10 of the general population</a:t>
            </a:r>
          </a:p>
          <a:p>
            <a:r>
              <a:rPr lang="en-GB" dirty="0" smtClean="0"/>
              <a:t>11% reported to be on the Autistic Spectrum</a:t>
            </a:r>
          </a:p>
          <a:p>
            <a:r>
              <a:rPr lang="en-GB" dirty="0" smtClean="0"/>
              <a:t>Many have developmental disorders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57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Statutory health assessments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96544"/>
          </a:xfrm>
        </p:spPr>
        <p:txBody>
          <a:bodyPr>
            <a:noAutofit/>
          </a:bodyPr>
          <a:lstStyle/>
          <a:p>
            <a:r>
              <a:rPr lang="en-GB" sz="2600" dirty="0" smtClean="0"/>
              <a:t>Initial health assessments- completed within 20 working days of a child coming into care and completed by a Paediatrician </a:t>
            </a:r>
          </a:p>
          <a:p>
            <a:r>
              <a:rPr lang="en-GB" sz="2600" dirty="0" smtClean="0"/>
              <a:t>Review health assessments for those children aged under 5 years old-  completed every 6 months by a Specialist Looked After Children’s Nurse</a:t>
            </a:r>
          </a:p>
          <a:p>
            <a:r>
              <a:rPr lang="en-GB" sz="2600" dirty="0" smtClean="0"/>
              <a:t>Review health assessments for those aged 5-18 years- completed annually by a Specialist Looked After Children’s Nurse </a:t>
            </a:r>
          </a:p>
          <a:p>
            <a:r>
              <a:rPr lang="en-GB" sz="2600" dirty="0" smtClean="0"/>
              <a:t>Health histories- provided to all care leavers by their 18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birthday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0970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689</Words>
  <Application>Microsoft Office PowerPoint</Application>
  <PresentationFormat>On-screen Show (4:3)</PresentationFormat>
  <Paragraphs>116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Looked After Children</vt:lpstr>
      <vt:lpstr>PowerPoint Presentation</vt:lpstr>
      <vt:lpstr>Who are looked after children?</vt:lpstr>
      <vt:lpstr>Who are not looked after children?</vt:lpstr>
      <vt:lpstr>Legal basis </vt:lpstr>
      <vt:lpstr>Relevant key guidance</vt:lpstr>
      <vt:lpstr>Statutory guidance </vt:lpstr>
      <vt:lpstr>The health of looked after children</vt:lpstr>
      <vt:lpstr>Statutory health assessments</vt:lpstr>
      <vt:lpstr>Primary care responsibilities </vt:lpstr>
      <vt:lpstr>Useful contacts:</vt:lpstr>
      <vt:lpstr>Relevant guidance </vt:lpstr>
    </vt:vector>
  </TitlesOfParts>
  <Company>Kent and Medway 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Looked After Children</dc:title>
  <dc:creator>Roxanne Hills</dc:creator>
  <cp:lastModifiedBy>Roxanne Hills</cp:lastModifiedBy>
  <cp:revision>45</cp:revision>
  <dcterms:created xsi:type="dcterms:W3CDTF">2020-06-11T08:36:58Z</dcterms:created>
  <dcterms:modified xsi:type="dcterms:W3CDTF">2020-07-15T14:23:22Z</dcterms:modified>
</cp:coreProperties>
</file>