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4" r:id="rId5"/>
    <p:sldId id="259" r:id="rId6"/>
    <p:sldId id="265" r:id="rId7"/>
    <p:sldId id="266" r:id="rId8"/>
    <p:sldId id="267" r:id="rId9"/>
    <p:sldId id="270" r:id="rId10"/>
    <p:sldId id="268" r:id="rId11"/>
    <p:sldId id="272" r:id="rId12"/>
    <p:sldId id="269" r:id="rId13"/>
    <p:sldId id="260" r:id="rId14"/>
    <p:sldId id="261" r:id="rId15"/>
    <p:sldId id="262" r:id="rId16"/>
    <p:sldId id="271" r:id="rId17"/>
    <p:sldId id="273" r:id="rId18"/>
    <p:sldId id="25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8" d="100"/>
          <a:sy n="88" d="100"/>
        </p:scale>
        <p:origin x="4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pathway.org.uk/wp-content/uploads/2017/02/GP-reception-standards-for-primary-care-v10.pdf" TargetMode="External"/><Relationship Id="rId2" Type="http://schemas.openxmlformats.org/officeDocument/2006/relationships/hyperlink" Target="http://www.pathway.org/" TargetMode="External"/><Relationship Id="rId1" Type="http://schemas.openxmlformats.org/officeDocument/2006/relationships/slideLayout" Target="../slideLayouts/slideLayout2.xml"/><Relationship Id="rId4" Type="http://schemas.openxmlformats.org/officeDocument/2006/relationships/hyperlink" Target="https://www.cqc.org.uk/guidance-providers/gps/gp-mythbuster-29-looking-after-homeless-patients-general-practic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questionnaires.bma.org.uk/news/streetsofshame/index.html" TargetMode="External"/><Relationship Id="rId2" Type="http://schemas.openxmlformats.org/officeDocument/2006/relationships/hyperlink" Target="https://www.healthwatch.co.uk/news/2018-12-21/helping-someone-who-homeless-access-healthcar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atchinglive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How Primary Care Can Support The Homeless Community</a:t>
            </a:r>
            <a:endParaRPr lang="en-GB" sz="3600" dirty="0"/>
          </a:p>
        </p:txBody>
      </p:sp>
      <p:sp>
        <p:nvSpPr>
          <p:cNvPr id="3" name="Subtitle 2"/>
          <p:cNvSpPr>
            <a:spLocks noGrp="1"/>
          </p:cNvSpPr>
          <p:nvPr>
            <p:ph type="subTitle" idx="1"/>
          </p:nvPr>
        </p:nvSpPr>
        <p:spPr/>
        <p:txBody>
          <a:bodyPr>
            <a:normAutofit lnSpcReduction="10000"/>
          </a:bodyPr>
          <a:lstStyle/>
          <a:p>
            <a:endParaRPr lang="en-US" dirty="0" smtClean="0"/>
          </a:p>
          <a:p>
            <a:endParaRPr lang="en-US" dirty="0"/>
          </a:p>
          <a:p>
            <a:r>
              <a:rPr lang="en-US" dirty="0" smtClean="0"/>
              <a:t>Terry Gore - </a:t>
            </a:r>
            <a:r>
              <a:rPr lang="en-US" dirty="0" err="1" smtClean="0"/>
              <a:t>Catchinglives</a:t>
            </a:r>
            <a:endParaRPr lang="en-GB" dirty="0"/>
          </a:p>
        </p:txBody>
      </p:sp>
    </p:spTree>
    <p:extLst>
      <p:ext uri="{BB962C8B-B14F-4D97-AF65-F5344CB8AC3E}">
        <p14:creationId xmlns:p14="http://schemas.microsoft.com/office/powerpoint/2010/main" val="960156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GB" sz="2000" dirty="0" smtClean="0"/>
              <a:t>Supporting Letters and Reports</a:t>
            </a:r>
            <a:endParaRPr lang="en-GB"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Increasingly, rough sleepers are being asked to “prove” the physical and mental health conditions that they are diagnosed with. </a:t>
            </a:r>
            <a:endParaRPr lang="en-US" dirty="0"/>
          </a:p>
          <a:p>
            <a:pPr marL="0" indent="0">
              <a:buNone/>
            </a:pPr>
            <a:r>
              <a:rPr lang="en-US" dirty="0" smtClean="0"/>
              <a:t>For example, by Local Authority Housing teams, making decisions about vulnerability, which will decide whether they are placed in emergency accommodation.</a:t>
            </a:r>
          </a:p>
          <a:p>
            <a:pPr marL="0" indent="0">
              <a:buNone/>
            </a:pPr>
            <a:r>
              <a:rPr lang="en-US" dirty="0" smtClean="0"/>
              <a:t>The person will be asked for a letter or report from their doctor, detailing all of their conditions and medication, but are often not in a position to pay for that.</a:t>
            </a:r>
            <a:endParaRPr lang="en-GB" dirty="0"/>
          </a:p>
        </p:txBody>
      </p:sp>
    </p:spTree>
    <p:extLst>
      <p:ext uri="{BB962C8B-B14F-4D97-AF65-F5344CB8AC3E}">
        <p14:creationId xmlns:p14="http://schemas.microsoft.com/office/powerpoint/2010/main" val="2727502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US" sz="2000" dirty="0" smtClean="0"/>
              <a:t>Stigma and Stereotyping</a:t>
            </a:r>
            <a:endParaRPr lang="en-GB" sz="2000" dirty="0"/>
          </a:p>
        </p:txBody>
      </p:sp>
      <p:sp>
        <p:nvSpPr>
          <p:cNvPr id="3" name="Content Placeholder 2"/>
          <p:cNvSpPr>
            <a:spLocks noGrp="1"/>
          </p:cNvSpPr>
          <p:nvPr>
            <p:ph idx="1"/>
          </p:nvPr>
        </p:nvSpPr>
        <p:spPr/>
        <p:txBody>
          <a:bodyPr/>
          <a:lstStyle/>
          <a:p>
            <a:pPr marL="0" indent="0">
              <a:buNone/>
            </a:pPr>
            <a:r>
              <a:rPr lang="en-US" dirty="0"/>
              <a:t>S</a:t>
            </a:r>
            <a:r>
              <a:rPr lang="en-US" dirty="0" smtClean="0"/>
              <a:t>tigma </a:t>
            </a:r>
            <a:r>
              <a:rPr lang="en-US" dirty="0"/>
              <a:t>surrounding </a:t>
            </a:r>
            <a:r>
              <a:rPr lang="en-US" dirty="0" smtClean="0"/>
              <a:t>people who rough sleep or are otherwise homeless is still widespread. They are still often referred to as “dirty”, “tramps”, and “they’re all alkies and junkies”.</a:t>
            </a:r>
          </a:p>
          <a:p>
            <a:pPr marL="0" indent="0">
              <a:buNone/>
            </a:pPr>
            <a:r>
              <a:rPr lang="en-US" dirty="0" smtClean="0"/>
              <a:t>This still common attitude leads to greater isolation and </a:t>
            </a:r>
            <a:r>
              <a:rPr lang="en-US" dirty="0"/>
              <a:t>vulnerability. </a:t>
            </a:r>
            <a:r>
              <a:rPr lang="en-US" dirty="0" smtClean="0"/>
              <a:t>It </a:t>
            </a:r>
            <a:r>
              <a:rPr lang="en-US" dirty="0"/>
              <a:t>also makes the homeless more prone to be targets of verbal abuse and violence</a:t>
            </a:r>
            <a:r>
              <a:rPr lang="en-US" dirty="0" smtClean="0"/>
              <a:t>.</a:t>
            </a:r>
          </a:p>
          <a:p>
            <a:pPr marL="0" indent="0">
              <a:buNone/>
            </a:pPr>
            <a:r>
              <a:rPr lang="en-US" dirty="0" smtClean="0"/>
              <a:t>Whilst it is true that substance misuse and mental health issues are more common amongst people in this situation, they are still people, just like the rest of us.</a:t>
            </a:r>
          </a:p>
          <a:p>
            <a:pPr marL="0" indent="0">
              <a:buNone/>
            </a:pPr>
            <a:r>
              <a:rPr lang="en-US" dirty="0" smtClean="0"/>
              <a:t>If someone feels that they are being stereotyped and treated as a “certain type” as soon as they make contact with a service, they are unlikely to respond well.</a:t>
            </a:r>
            <a:endParaRPr lang="en-US" dirty="0"/>
          </a:p>
        </p:txBody>
      </p:sp>
    </p:spTree>
    <p:extLst>
      <p:ext uri="{BB962C8B-B14F-4D97-AF65-F5344CB8AC3E}">
        <p14:creationId xmlns:p14="http://schemas.microsoft.com/office/powerpoint/2010/main" val="1506825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GB" sz="2000" dirty="0" smtClean="0"/>
              <a:t>Underlying Issues and Behaviour</a:t>
            </a:r>
            <a:endParaRPr lang="en-GB" dirty="0"/>
          </a:p>
        </p:txBody>
      </p:sp>
      <p:sp>
        <p:nvSpPr>
          <p:cNvPr id="3" name="Content Placeholder 2"/>
          <p:cNvSpPr>
            <a:spLocks noGrp="1"/>
          </p:cNvSpPr>
          <p:nvPr>
            <p:ph idx="1"/>
          </p:nvPr>
        </p:nvSpPr>
        <p:spPr/>
        <p:txBody>
          <a:bodyPr/>
          <a:lstStyle/>
          <a:p>
            <a:pPr marL="0" indent="0">
              <a:buNone/>
            </a:pPr>
            <a:r>
              <a:rPr lang="en-US" dirty="0" smtClean="0"/>
              <a:t>Childhood trauma is very common. Physical abuse, sexual abuse and psychological abuse are commonly found with those who have particularly complex needs.</a:t>
            </a:r>
          </a:p>
          <a:p>
            <a:pPr marL="0" indent="0">
              <a:buNone/>
            </a:pPr>
            <a:r>
              <a:rPr lang="en-US" dirty="0" smtClean="0"/>
              <a:t>Amongst female rough sleepers it is unusual to work with one who has </a:t>
            </a:r>
            <a:r>
              <a:rPr lang="en-US" u="sng" dirty="0" smtClean="0"/>
              <a:t>not</a:t>
            </a:r>
            <a:r>
              <a:rPr lang="en-US" dirty="0" smtClean="0"/>
              <a:t> been the victim or sexual assault or rape.</a:t>
            </a:r>
          </a:p>
          <a:p>
            <a:pPr marL="0" indent="0">
              <a:buNone/>
            </a:pPr>
            <a:r>
              <a:rPr lang="en-US" dirty="0" smtClean="0"/>
              <a:t>Time spent rough sleeping can change </a:t>
            </a:r>
            <a:r>
              <a:rPr lang="en-US" dirty="0" err="1" smtClean="0"/>
              <a:t>behaviour</a:t>
            </a:r>
            <a:r>
              <a:rPr lang="en-US" dirty="0" smtClean="0"/>
              <a:t>. Never feeling safe will often affect how you respond to people*.</a:t>
            </a:r>
          </a:p>
          <a:p>
            <a:pPr marL="0" indent="0">
              <a:buNone/>
            </a:pPr>
            <a:r>
              <a:rPr lang="en-US" dirty="0" smtClean="0"/>
              <a:t>Anxiety and depression are very common.</a:t>
            </a:r>
          </a:p>
          <a:p>
            <a:pPr marL="0" indent="0">
              <a:buNone/>
            </a:pPr>
            <a:endParaRPr lang="en-US" dirty="0"/>
          </a:p>
          <a:p>
            <a:pPr marL="0" indent="0">
              <a:buNone/>
            </a:pPr>
            <a:r>
              <a:rPr lang="en-US" sz="1200" i="1" dirty="0" smtClean="0"/>
              <a:t>*I spent 5 years rough sleeping and the end result was that I became much more aggressive towards other people. It kept people at a distance. I was stabbed twice and had my nose broken twice over that period</a:t>
            </a:r>
          </a:p>
          <a:p>
            <a:pPr marL="0" indent="0">
              <a:buNone/>
            </a:pPr>
            <a:endParaRPr lang="en-GB" dirty="0"/>
          </a:p>
        </p:txBody>
      </p:sp>
    </p:spTree>
    <p:extLst>
      <p:ext uri="{BB962C8B-B14F-4D97-AF65-F5344CB8AC3E}">
        <p14:creationId xmlns:p14="http://schemas.microsoft.com/office/powerpoint/2010/main" val="220958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GB" sz="2000" b="1" dirty="0" smtClean="0"/>
              <a:t>Evidence and Impact Statements from our clients</a:t>
            </a:r>
            <a:endParaRPr lang="en-GB" dirty="0"/>
          </a:p>
        </p:txBody>
      </p:sp>
      <p:sp>
        <p:nvSpPr>
          <p:cNvPr id="3" name="Content Placeholder 2"/>
          <p:cNvSpPr>
            <a:spLocks noGrp="1"/>
          </p:cNvSpPr>
          <p:nvPr>
            <p:ph idx="1"/>
          </p:nvPr>
        </p:nvSpPr>
        <p:spPr/>
        <p:txBody>
          <a:bodyPr/>
          <a:lstStyle/>
          <a:p>
            <a:pPr marL="0" indent="0">
              <a:buNone/>
            </a:pPr>
            <a:r>
              <a:rPr lang="en-GB" b="1" dirty="0" smtClean="0"/>
              <a:t>Issue</a:t>
            </a:r>
          </a:p>
          <a:p>
            <a:r>
              <a:rPr lang="en-GB" dirty="0" smtClean="0"/>
              <a:t>The </a:t>
            </a:r>
            <a:r>
              <a:rPr lang="en-GB" dirty="0"/>
              <a:t>client has been out of prison for approximately four months.  Chaotic lifestyle prevents client from getting a GP appointment in order to obtain a 'sick certificate'.  This paperwork is necessary for client to re-integrate into the benefits system.  The client was on incapacity benefit before going into prison but currently has no form of state benefits</a:t>
            </a:r>
            <a:r>
              <a:rPr lang="en-GB" dirty="0" smtClean="0"/>
              <a:t>.</a:t>
            </a:r>
          </a:p>
          <a:p>
            <a:pPr marL="0" indent="0">
              <a:buNone/>
            </a:pPr>
            <a:r>
              <a:rPr lang="en-US" b="1" dirty="0" smtClean="0"/>
              <a:t>Impact</a:t>
            </a:r>
            <a:endParaRPr lang="en-GB" b="1" dirty="0"/>
          </a:p>
          <a:p>
            <a:r>
              <a:rPr lang="en-GB" dirty="0"/>
              <a:t>As the client cannot access benefits, she is resorting to crime and </a:t>
            </a:r>
            <a:r>
              <a:rPr lang="en-GB" dirty="0" smtClean="0"/>
              <a:t>begging to </a:t>
            </a:r>
            <a:r>
              <a:rPr lang="en-GB" dirty="0"/>
              <a:t>survive.  The client has no credit on her phone and is unable to telephone the GP at 8am in order to get an emergency appointment.  She has telephoned and visited the surgery 'loads of times' without success, saying she is always told to telephone at 8am.</a:t>
            </a:r>
          </a:p>
          <a:p>
            <a:endParaRPr lang="en-GB" dirty="0"/>
          </a:p>
        </p:txBody>
      </p:sp>
    </p:spTree>
    <p:extLst>
      <p:ext uri="{BB962C8B-B14F-4D97-AF65-F5344CB8AC3E}">
        <p14:creationId xmlns:p14="http://schemas.microsoft.com/office/powerpoint/2010/main" val="3505140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
            </a:r>
            <a:br>
              <a:rPr lang="en-US" dirty="0"/>
            </a:br>
            <a:r>
              <a:rPr lang="en-US" sz="2000" b="1" dirty="0"/>
              <a:t>Evidence and Impact Statements from our clients</a:t>
            </a:r>
            <a:endParaRPr lang="en-GB" sz="2000" b="1"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Issue</a:t>
            </a:r>
          </a:p>
          <a:p>
            <a:r>
              <a:rPr lang="en-GB" sz="1600" dirty="0" smtClean="0"/>
              <a:t>Client </a:t>
            </a:r>
            <a:r>
              <a:rPr lang="en-GB" sz="1600" dirty="0"/>
              <a:t>came to the project and he was taking Methadone to help him overcome his drug addiction. Whilst </a:t>
            </a:r>
            <a:r>
              <a:rPr lang="en-GB" sz="1600" dirty="0" smtClean="0"/>
              <a:t>here, his Methadone dosage </a:t>
            </a:r>
            <a:r>
              <a:rPr lang="en-GB" sz="1600" dirty="0"/>
              <a:t>was being </a:t>
            </a:r>
            <a:r>
              <a:rPr lang="en-GB" sz="1600" dirty="0" smtClean="0"/>
              <a:t>decreased. Client </a:t>
            </a:r>
            <a:r>
              <a:rPr lang="en-GB" sz="1600" dirty="0"/>
              <a:t>suffered from arthritis and needed to talk </a:t>
            </a:r>
            <a:r>
              <a:rPr lang="en-GB" sz="1600" dirty="0" smtClean="0"/>
              <a:t>to </a:t>
            </a:r>
            <a:r>
              <a:rPr lang="en-GB" sz="1600" dirty="0"/>
              <a:t>Dr </a:t>
            </a:r>
            <a:r>
              <a:rPr lang="en-GB" sz="1600" dirty="0" smtClean="0"/>
              <a:t>about some </a:t>
            </a:r>
            <a:r>
              <a:rPr lang="en-GB" sz="1600" dirty="0"/>
              <a:t>medication to help with the </a:t>
            </a:r>
            <a:r>
              <a:rPr lang="en-GB" sz="1600" dirty="0" smtClean="0"/>
              <a:t>pain. </a:t>
            </a:r>
            <a:r>
              <a:rPr lang="en-GB" sz="1600" dirty="0"/>
              <a:t>He had a phone referral with </a:t>
            </a:r>
            <a:r>
              <a:rPr lang="en-GB" sz="1600" dirty="0" smtClean="0"/>
              <a:t>Dr </a:t>
            </a:r>
            <a:r>
              <a:rPr lang="en-GB" sz="1600" dirty="0"/>
              <a:t>which was taken on project workers mobile phone with the speaker on.  The Dr dismissed client's pain and in plain terms stated that he was not willing to help him with any </a:t>
            </a:r>
            <a:r>
              <a:rPr lang="en-GB" sz="1600" dirty="0" smtClean="0"/>
              <a:t>medication.</a:t>
            </a:r>
            <a:endParaRPr lang="en-GB" sz="1600" dirty="0"/>
          </a:p>
          <a:p>
            <a:r>
              <a:rPr lang="en-GB" sz="1600" dirty="0"/>
              <a:t>The GP failed to offer alternatives to medication in order to help client deal with the pain he was in</a:t>
            </a:r>
            <a:r>
              <a:rPr lang="en-GB" sz="1600" dirty="0" smtClean="0"/>
              <a:t>.</a:t>
            </a:r>
          </a:p>
          <a:p>
            <a:pPr marL="0" indent="0">
              <a:buNone/>
            </a:pPr>
            <a:r>
              <a:rPr lang="en-US" sz="1600" b="1" dirty="0" smtClean="0"/>
              <a:t>Impact</a:t>
            </a:r>
          </a:p>
          <a:p>
            <a:r>
              <a:rPr lang="en-GB" sz="1600" dirty="0"/>
              <a:t>Client </a:t>
            </a:r>
            <a:r>
              <a:rPr lang="en-GB" sz="1600" dirty="0" smtClean="0"/>
              <a:t>was working </a:t>
            </a:r>
            <a:r>
              <a:rPr lang="en-GB" sz="1600" dirty="0"/>
              <a:t>really hard </a:t>
            </a:r>
            <a:r>
              <a:rPr lang="en-GB" sz="1600" dirty="0" smtClean="0"/>
              <a:t>to cease their drug use </a:t>
            </a:r>
            <a:r>
              <a:rPr lang="en-GB" sz="1600" dirty="0"/>
              <a:t>and </a:t>
            </a:r>
            <a:r>
              <a:rPr lang="en-GB" sz="1600" dirty="0" smtClean="0"/>
              <a:t>the </a:t>
            </a:r>
            <a:r>
              <a:rPr lang="en-GB" sz="1600" dirty="0"/>
              <a:t>Dr telling him this just made him feel that he was </a:t>
            </a:r>
            <a:r>
              <a:rPr lang="en-GB" sz="1600" dirty="0" smtClean="0"/>
              <a:t>“a </a:t>
            </a:r>
            <a:r>
              <a:rPr lang="en-GB" sz="1600" dirty="0"/>
              <a:t>useless </a:t>
            </a:r>
            <a:r>
              <a:rPr lang="en-GB" sz="1600"/>
              <a:t>junkie </a:t>
            </a:r>
            <a:r>
              <a:rPr lang="en-GB" sz="1600" smtClean="0"/>
              <a:t>cxxx” </a:t>
            </a:r>
            <a:r>
              <a:rPr lang="en-GB" sz="1600" dirty="0"/>
              <a:t>and did not deserve any pain </a:t>
            </a:r>
            <a:r>
              <a:rPr lang="en-GB" sz="1600" dirty="0" smtClean="0"/>
              <a:t>relief. We </a:t>
            </a:r>
            <a:r>
              <a:rPr lang="en-GB" sz="1600" dirty="0"/>
              <a:t>managed to change his Dr's surgery. </a:t>
            </a:r>
            <a:r>
              <a:rPr lang="en-GB" sz="1600" dirty="0" smtClean="0"/>
              <a:t>The new surgery expressed surprise about how </a:t>
            </a:r>
            <a:r>
              <a:rPr lang="en-GB" sz="1600" dirty="0"/>
              <a:t>he was </a:t>
            </a:r>
            <a:r>
              <a:rPr lang="en-GB" sz="1600" dirty="0" smtClean="0"/>
              <a:t>treated.</a:t>
            </a:r>
            <a:endParaRPr lang="en-GB" sz="1600" dirty="0"/>
          </a:p>
          <a:p>
            <a:endParaRPr lang="en-US" sz="1600" dirty="0" smtClean="0"/>
          </a:p>
          <a:p>
            <a:endParaRPr lang="en-GB" dirty="0"/>
          </a:p>
          <a:p>
            <a:endParaRPr lang="en-GB" dirty="0"/>
          </a:p>
        </p:txBody>
      </p:sp>
    </p:spTree>
    <p:extLst>
      <p:ext uri="{BB962C8B-B14F-4D97-AF65-F5344CB8AC3E}">
        <p14:creationId xmlns:p14="http://schemas.microsoft.com/office/powerpoint/2010/main" val="1801067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
            </a:r>
            <a:br>
              <a:rPr lang="en-US" dirty="0"/>
            </a:br>
            <a:r>
              <a:rPr lang="en-US" sz="2200" b="1" dirty="0"/>
              <a:t>Evidence and Impact Statements from our clients</a:t>
            </a:r>
            <a:endParaRPr lang="en-GB" sz="2200" b="1" dirty="0"/>
          </a:p>
        </p:txBody>
      </p:sp>
      <p:sp>
        <p:nvSpPr>
          <p:cNvPr id="3" name="Content Placeholder 2"/>
          <p:cNvSpPr>
            <a:spLocks noGrp="1"/>
          </p:cNvSpPr>
          <p:nvPr>
            <p:ph idx="1"/>
          </p:nvPr>
        </p:nvSpPr>
        <p:spPr/>
        <p:txBody>
          <a:bodyPr>
            <a:normAutofit fontScale="92500"/>
          </a:bodyPr>
          <a:lstStyle/>
          <a:p>
            <a:pPr marL="0" indent="0">
              <a:buNone/>
            </a:pPr>
            <a:r>
              <a:rPr lang="en-US" b="1" dirty="0" smtClean="0"/>
              <a:t>Issue</a:t>
            </a:r>
          </a:p>
          <a:p>
            <a:r>
              <a:rPr lang="en-US" dirty="0"/>
              <a:t>T</a:t>
            </a:r>
            <a:r>
              <a:rPr lang="en-US" dirty="0" smtClean="0"/>
              <a:t>he </a:t>
            </a:r>
            <a:r>
              <a:rPr lang="en-US" dirty="0"/>
              <a:t>NHS website states that 'You do not need proof of address or immigration status, ID or an NHS number' to register with a GP. </a:t>
            </a:r>
            <a:r>
              <a:rPr lang="en-US" dirty="0" smtClean="0"/>
              <a:t>Some surgeries require this for registration.</a:t>
            </a:r>
          </a:p>
          <a:p>
            <a:pPr marL="0" indent="0">
              <a:buNone/>
            </a:pPr>
            <a:r>
              <a:rPr lang="en-US" b="1" dirty="0" smtClean="0"/>
              <a:t>Impact</a:t>
            </a:r>
          </a:p>
          <a:p>
            <a:r>
              <a:rPr lang="en-US" dirty="0" smtClean="0"/>
              <a:t>A common </a:t>
            </a:r>
            <a:r>
              <a:rPr lang="en-US" dirty="0"/>
              <a:t>issue and not </a:t>
            </a:r>
            <a:r>
              <a:rPr lang="en-US" dirty="0" smtClean="0"/>
              <a:t>just for </a:t>
            </a:r>
            <a:r>
              <a:rPr lang="en-US" dirty="0"/>
              <a:t>people </a:t>
            </a:r>
            <a:r>
              <a:rPr lang="en-US" dirty="0" smtClean="0"/>
              <a:t>who </a:t>
            </a:r>
            <a:r>
              <a:rPr lang="en-US" dirty="0"/>
              <a:t>are rough sleeping. Not everyone has a driving </a:t>
            </a:r>
            <a:r>
              <a:rPr lang="en-US" dirty="0" err="1"/>
              <a:t>licence</a:t>
            </a:r>
            <a:r>
              <a:rPr lang="en-US" dirty="0"/>
              <a:t> or passport or other documents that are requested. Some clients feel pressured to obtain ID that is costly and some just believe that they are not able to register without the documents. Often a medical issue is dealt with at A&amp;E or Minor Injury Units that could have been treated by a GP or is left untreated for so long that hospital becomes the best option</a:t>
            </a:r>
            <a:r>
              <a:rPr lang="en-US" dirty="0" smtClean="0"/>
              <a:t>.</a:t>
            </a:r>
          </a:p>
          <a:p>
            <a:r>
              <a:rPr lang="en-US" dirty="0" smtClean="0"/>
              <a:t>“I was living in a tent and they wouldn’t let me register without proof of address”</a:t>
            </a:r>
            <a:endParaRPr lang="en-GB" dirty="0"/>
          </a:p>
        </p:txBody>
      </p:sp>
    </p:spTree>
    <p:extLst>
      <p:ext uri="{BB962C8B-B14F-4D97-AF65-F5344CB8AC3E}">
        <p14:creationId xmlns:p14="http://schemas.microsoft.com/office/powerpoint/2010/main" val="368915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Other Information</a:t>
            </a:r>
            <a:endParaRPr lang="en-GB" sz="2000" dirty="0"/>
          </a:p>
        </p:txBody>
      </p:sp>
      <p:sp>
        <p:nvSpPr>
          <p:cNvPr id="3" name="Content Placeholder 2"/>
          <p:cNvSpPr>
            <a:spLocks noGrp="1"/>
          </p:cNvSpPr>
          <p:nvPr>
            <p:ph idx="1"/>
          </p:nvPr>
        </p:nvSpPr>
        <p:spPr/>
        <p:txBody>
          <a:bodyPr/>
          <a:lstStyle/>
          <a:p>
            <a:pPr marL="0" indent="0">
              <a:buNone/>
            </a:pPr>
            <a:r>
              <a:rPr lang="en-US" dirty="0" smtClean="0"/>
              <a:t>The CQC and </a:t>
            </a:r>
            <a:r>
              <a:rPr lang="en-US" dirty="0" smtClean="0">
                <a:hlinkClick r:id="rId2"/>
              </a:rPr>
              <a:t>www.pathway.org</a:t>
            </a:r>
            <a:r>
              <a:rPr lang="en-US" dirty="0" smtClean="0"/>
              <a:t> produced a best practice document for GP receptionists. It was produced working with GP practices in London in 2017. The link for this is below.</a:t>
            </a:r>
          </a:p>
          <a:p>
            <a:pPr marL="0" indent="0">
              <a:buNone/>
            </a:pPr>
            <a:r>
              <a:rPr lang="en-GB" dirty="0" smtClean="0">
                <a:hlinkClick r:id="rId3"/>
              </a:rPr>
              <a:t>https</a:t>
            </a:r>
            <a:r>
              <a:rPr lang="en-GB" dirty="0">
                <a:hlinkClick r:id="rId3"/>
              </a:rPr>
              <a:t>://</a:t>
            </a:r>
            <a:r>
              <a:rPr lang="en-GB" dirty="0" smtClean="0">
                <a:hlinkClick r:id="rId3"/>
              </a:rPr>
              <a:t>www.pathway.org.uk/wp-content/uploads/2017/02/GP-reception-standards-for-primary-care-v10.pdf</a:t>
            </a:r>
            <a:endParaRPr lang="en-GB" dirty="0" smtClean="0"/>
          </a:p>
          <a:p>
            <a:endParaRPr lang="en-US" dirty="0"/>
          </a:p>
          <a:p>
            <a:pPr marL="0" indent="0">
              <a:buNone/>
            </a:pPr>
            <a:r>
              <a:rPr lang="en-US" dirty="0" smtClean="0"/>
              <a:t>The CQC also have a GP “myth busters” page on their website, called Looking After Homeless People in General Practice.</a:t>
            </a:r>
          </a:p>
          <a:p>
            <a:pPr marL="0" indent="0">
              <a:buNone/>
            </a:pPr>
            <a:r>
              <a:rPr lang="en-US" dirty="0">
                <a:hlinkClick r:id="rId4"/>
              </a:rPr>
              <a:t>https://</a:t>
            </a:r>
            <a:r>
              <a:rPr lang="en-US" dirty="0" smtClean="0">
                <a:hlinkClick r:id="rId4"/>
              </a:rPr>
              <a:t>www.cqc.org.uk/guidance-providers/gps/gp-mythbuster-29-looking-after-homeless-patients-general-practice</a:t>
            </a:r>
            <a:endParaRPr lang="en-US" dirty="0" smtClean="0"/>
          </a:p>
          <a:p>
            <a:pPr marL="0" indent="0">
              <a:buNone/>
            </a:pPr>
            <a:endParaRPr lang="en-US" dirty="0"/>
          </a:p>
          <a:p>
            <a:pPr marL="0" indent="0">
              <a:buNone/>
            </a:pPr>
            <a:endParaRPr lang="en-GB" dirty="0" smtClean="0"/>
          </a:p>
          <a:p>
            <a:endParaRPr lang="en-GB" dirty="0"/>
          </a:p>
        </p:txBody>
      </p:sp>
    </p:spTree>
    <p:extLst>
      <p:ext uri="{BB962C8B-B14F-4D97-AF65-F5344CB8AC3E}">
        <p14:creationId xmlns:p14="http://schemas.microsoft.com/office/powerpoint/2010/main" val="2172762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sz="2000" dirty="0" smtClean="0"/>
              <a:t>Other Information</a:t>
            </a:r>
            <a:r>
              <a:rPr lang="en-US" dirty="0" smtClean="0"/>
              <a:t/>
            </a:r>
            <a:br>
              <a:rPr lang="en-US" dirty="0" smtClean="0"/>
            </a:br>
            <a:endParaRPr lang="en-GB" dirty="0"/>
          </a:p>
        </p:txBody>
      </p:sp>
      <p:sp>
        <p:nvSpPr>
          <p:cNvPr id="3" name="Content Placeholder 2"/>
          <p:cNvSpPr>
            <a:spLocks noGrp="1"/>
          </p:cNvSpPr>
          <p:nvPr>
            <p:ph idx="1"/>
          </p:nvPr>
        </p:nvSpPr>
        <p:spPr/>
        <p:txBody>
          <a:bodyPr/>
          <a:lstStyle/>
          <a:p>
            <a:pPr marL="0" indent="0">
              <a:buNone/>
            </a:pPr>
            <a:r>
              <a:rPr lang="en-US" dirty="0" err="1" smtClean="0"/>
              <a:t>Healthwatch</a:t>
            </a:r>
            <a:endParaRPr lang="en-US" dirty="0" smtClean="0"/>
          </a:p>
          <a:p>
            <a:pPr marL="0" indent="0">
              <a:buNone/>
            </a:pPr>
            <a:r>
              <a:rPr lang="en-GB" dirty="0">
                <a:hlinkClick r:id="rId2"/>
              </a:rPr>
              <a:t>https://</a:t>
            </a:r>
            <a:r>
              <a:rPr lang="en-GB" dirty="0" smtClean="0">
                <a:hlinkClick r:id="rId2"/>
              </a:rPr>
              <a:t>www.healthwatch.co.uk/news/2018-12-21/helping-someone-who-homeless-access-healthcare</a:t>
            </a:r>
            <a:endParaRPr lang="en-GB" dirty="0" smtClean="0"/>
          </a:p>
          <a:p>
            <a:pPr marL="0" indent="0">
              <a:buNone/>
            </a:pPr>
            <a:endParaRPr lang="en-US" dirty="0"/>
          </a:p>
          <a:p>
            <a:pPr marL="0" indent="0">
              <a:buNone/>
            </a:pPr>
            <a:r>
              <a:rPr lang="en-US" dirty="0" smtClean="0"/>
              <a:t>British Medical Journal</a:t>
            </a:r>
          </a:p>
          <a:p>
            <a:pPr marL="0" indent="0">
              <a:buNone/>
            </a:pPr>
            <a:r>
              <a:rPr lang="en-GB" dirty="0">
                <a:hlinkClick r:id="rId3"/>
              </a:rPr>
              <a:t>https://</a:t>
            </a:r>
            <a:r>
              <a:rPr lang="en-GB" dirty="0" smtClean="0">
                <a:hlinkClick r:id="rId3"/>
              </a:rPr>
              <a:t>questionnaires.bma.org.uk/news/streetsofshame/index.html</a:t>
            </a:r>
            <a:endParaRPr lang="en-GB" dirty="0" smtClean="0"/>
          </a:p>
          <a:p>
            <a:pPr marL="0" indent="0">
              <a:buNone/>
            </a:pPr>
            <a:endParaRPr lang="en-GB" dirty="0"/>
          </a:p>
        </p:txBody>
      </p:sp>
    </p:spTree>
    <p:extLst>
      <p:ext uri="{BB962C8B-B14F-4D97-AF65-F5344CB8AC3E}">
        <p14:creationId xmlns:p14="http://schemas.microsoft.com/office/powerpoint/2010/main" val="327062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GB" dirty="0"/>
          </a:p>
        </p:txBody>
      </p:sp>
      <p:sp>
        <p:nvSpPr>
          <p:cNvPr id="3" name="Content Placeholder 2"/>
          <p:cNvSpPr>
            <a:spLocks noGrp="1"/>
          </p:cNvSpPr>
          <p:nvPr>
            <p:ph idx="1"/>
          </p:nvPr>
        </p:nvSpPr>
        <p:spPr/>
        <p:txBody>
          <a:bodyPr/>
          <a:lstStyle/>
          <a:p>
            <a:r>
              <a:rPr lang="en-US" dirty="0" smtClean="0"/>
              <a:t>Terry Gore</a:t>
            </a:r>
          </a:p>
          <a:p>
            <a:r>
              <a:rPr lang="en-US" dirty="0" smtClean="0"/>
              <a:t>General Manager of </a:t>
            </a:r>
            <a:r>
              <a:rPr lang="en-US" dirty="0" err="1" smtClean="0"/>
              <a:t>Catchinglives</a:t>
            </a:r>
            <a:r>
              <a:rPr lang="en-US" dirty="0" smtClean="0"/>
              <a:t>, a small homeless charity based in Canterbury</a:t>
            </a:r>
          </a:p>
          <a:p>
            <a:r>
              <a:rPr lang="en-US" dirty="0" smtClean="0"/>
              <a:t>We operate a </a:t>
            </a:r>
            <a:r>
              <a:rPr lang="en-US" dirty="0" err="1" smtClean="0"/>
              <a:t>daycentre</a:t>
            </a:r>
            <a:r>
              <a:rPr lang="en-US" dirty="0" smtClean="0"/>
              <a:t> for rough sleepers and other homeless people and the annual Canterbury Community Shelter</a:t>
            </a:r>
          </a:p>
          <a:p>
            <a:r>
              <a:rPr lang="en-US" dirty="0" smtClean="0">
                <a:hlinkClick r:id="rId2"/>
              </a:rPr>
              <a:t>www.catchinglives.org</a:t>
            </a:r>
            <a:endParaRPr lang="en-US" dirty="0" smtClean="0"/>
          </a:p>
          <a:p>
            <a:endParaRPr lang="en-US" dirty="0" smtClean="0"/>
          </a:p>
        </p:txBody>
      </p:sp>
    </p:spTree>
    <p:extLst>
      <p:ext uri="{BB962C8B-B14F-4D97-AF65-F5344CB8AC3E}">
        <p14:creationId xmlns:p14="http://schemas.microsoft.com/office/powerpoint/2010/main" val="332223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
            </a:r>
            <a:br>
              <a:rPr lang="en-US" dirty="0" smtClean="0"/>
            </a:br>
            <a:r>
              <a:rPr lang="en-GB" dirty="0" smtClean="0"/>
              <a:t>Learning Outcomes</a:t>
            </a:r>
            <a:endParaRPr lang="en-GB" dirty="0"/>
          </a:p>
        </p:txBody>
      </p:sp>
      <p:sp>
        <p:nvSpPr>
          <p:cNvPr id="3" name="Content Placeholder 2"/>
          <p:cNvSpPr>
            <a:spLocks noGrp="1"/>
          </p:cNvSpPr>
          <p:nvPr>
            <p:ph idx="1"/>
          </p:nvPr>
        </p:nvSpPr>
        <p:spPr/>
        <p:txBody>
          <a:bodyPr/>
          <a:lstStyle/>
          <a:p>
            <a:r>
              <a:rPr lang="en-US" b="1" dirty="0"/>
              <a:t>Learning Outcomes:</a:t>
            </a:r>
          </a:p>
          <a:p>
            <a:r>
              <a:rPr lang="en-US" dirty="0"/>
              <a:t>Issues that homeless people have registering with GPs including stigma and the way they are often spoke to</a:t>
            </a:r>
          </a:p>
          <a:p>
            <a:r>
              <a:rPr lang="en-US" dirty="0"/>
              <a:t>Issues that homeless people have accessing GP appointments</a:t>
            </a:r>
          </a:p>
          <a:p>
            <a:r>
              <a:rPr lang="en-US" dirty="0"/>
              <a:t>The high level of homeless deaths and health inequalities</a:t>
            </a:r>
          </a:p>
          <a:p>
            <a:r>
              <a:rPr lang="en-US" dirty="0"/>
              <a:t>The need for supporting letters and reports</a:t>
            </a:r>
          </a:p>
          <a:p>
            <a:r>
              <a:rPr lang="en-US" dirty="0"/>
              <a:t>The underlying issues behind homelessness</a:t>
            </a:r>
          </a:p>
          <a:p>
            <a:r>
              <a:rPr lang="en-US" dirty="0"/>
              <a:t>Insight into </a:t>
            </a:r>
            <a:r>
              <a:rPr lang="en-US" dirty="0" err="1"/>
              <a:t>behaviour</a:t>
            </a:r>
            <a:r>
              <a:rPr lang="en-US" dirty="0"/>
              <a:t> issues</a:t>
            </a:r>
          </a:p>
          <a:p>
            <a:r>
              <a:rPr lang="en-US" dirty="0"/>
              <a:t>The lack of flexibility in existing systems for appointments (</a:t>
            </a:r>
            <a:r>
              <a:rPr lang="en-US" dirty="0" err="1"/>
              <a:t>econsult</a:t>
            </a:r>
            <a:r>
              <a:rPr lang="en-US" dirty="0"/>
              <a:t> for example)</a:t>
            </a:r>
          </a:p>
          <a:p>
            <a:endParaRPr lang="en-GB" dirty="0"/>
          </a:p>
        </p:txBody>
      </p:sp>
    </p:spTree>
    <p:extLst>
      <p:ext uri="{BB962C8B-B14F-4D97-AF65-F5344CB8AC3E}">
        <p14:creationId xmlns:p14="http://schemas.microsoft.com/office/powerpoint/2010/main" val="1956894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
            </a:r>
            <a:br>
              <a:rPr lang="en-US" sz="2000" dirty="0" smtClean="0"/>
            </a:br>
            <a:r>
              <a:rPr lang="en-GB" sz="2000" dirty="0"/>
              <a:t/>
            </a:r>
            <a:br>
              <a:rPr lang="en-GB" sz="2000" dirty="0"/>
            </a:br>
            <a:r>
              <a:rPr lang="en-GB" sz="2000" b="1" dirty="0" smtClean="0"/>
              <a:t>Registration</a:t>
            </a:r>
            <a:endParaRPr lang="en-GB" sz="2000" b="1" dirty="0"/>
          </a:p>
        </p:txBody>
      </p:sp>
      <p:sp>
        <p:nvSpPr>
          <p:cNvPr id="3" name="Content Placeholder 2"/>
          <p:cNvSpPr>
            <a:spLocks noGrp="1"/>
          </p:cNvSpPr>
          <p:nvPr>
            <p:ph idx="1"/>
          </p:nvPr>
        </p:nvSpPr>
        <p:spPr/>
        <p:txBody>
          <a:bodyPr/>
          <a:lstStyle/>
          <a:p>
            <a:pPr marL="0" indent="0">
              <a:buNone/>
            </a:pPr>
            <a:r>
              <a:rPr lang="en-US" dirty="0" smtClean="0"/>
              <a:t>According to NHS England Patient Registration Guidance:</a:t>
            </a:r>
          </a:p>
          <a:p>
            <a:pPr marL="0" indent="0">
              <a:buNone/>
            </a:pPr>
            <a:endParaRPr lang="en-US" dirty="0"/>
          </a:p>
          <a:p>
            <a:r>
              <a:rPr lang="en-US" i="1" dirty="0">
                <a:solidFill>
                  <a:schemeClr val="accent2">
                    <a:lumMod val="75000"/>
                  </a:schemeClr>
                </a:solidFill>
              </a:rPr>
              <a:t>Anybody in England may register and consult with a GP without charge.</a:t>
            </a:r>
          </a:p>
          <a:p>
            <a:r>
              <a:rPr lang="en-US" i="1" dirty="0">
                <a:solidFill>
                  <a:schemeClr val="accent2">
                    <a:lumMod val="75000"/>
                  </a:schemeClr>
                </a:solidFill>
              </a:rPr>
              <a:t>This includes asylum seekers and refugees, overseas visitors, students, people on work visas and those who are </a:t>
            </a:r>
            <a:r>
              <a:rPr lang="en-US" i="1" dirty="0" smtClean="0">
                <a:solidFill>
                  <a:schemeClr val="accent2">
                    <a:lumMod val="75000"/>
                  </a:schemeClr>
                </a:solidFill>
              </a:rPr>
              <a:t>homeless.</a:t>
            </a:r>
            <a:endParaRPr lang="en-US" i="1" dirty="0">
              <a:solidFill>
                <a:schemeClr val="accent2">
                  <a:lumMod val="75000"/>
                </a:schemeClr>
              </a:solidFill>
            </a:endParaRPr>
          </a:p>
          <a:p>
            <a:r>
              <a:rPr lang="en-US" i="1" dirty="0">
                <a:solidFill>
                  <a:schemeClr val="accent2">
                    <a:lumMod val="75000"/>
                  </a:schemeClr>
                </a:solidFill>
              </a:rPr>
              <a:t>There is no regulatory </a:t>
            </a:r>
            <a:r>
              <a:rPr lang="en-US" i="1" dirty="0" smtClean="0">
                <a:solidFill>
                  <a:schemeClr val="accent2">
                    <a:lumMod val="75000"/>
                  </a:schemeClr>
                </a:solidFill>
              </a:rPr>
              <a:t>requirement </a:t>
            </a:r>
            <a:r>
              <a:rPr lang="en-US" i="1" dirty="0">
                <a:solidFill>
                  <a:schemeClr val="accent2">
                    <a:lumMod val="75000"/>
                  </a:schemeClr>
                </a:solidFill>
              </a:rPr>
              <a:t>to prove identity, address or immigration status to register at a GP surgery.</a:t>
            </a:r>
          </a:p>
          <a:p>
            <a:pPr marL="0" indent="0">
              <a:buNone/>
            </a:pPr>
            <a:endParaRPr lang="en-GB" dirty="0"/>
          </a:p>
        </p:txBody>
      </p:sp>
    </p:spTree>
    <p:extLst>
      <p:ext uri="{BB962C8B-B14F-4D97-AF65-F5344CB8AC3E}">
        <p14:creationId xmlns:p14="http://schemas.microsoft.com/office/powerpoint/2010/main" val="3046003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GB" dirty="0"/>
          </a:p>
        </p:txBody>
      </p:sp>
      <p:sp>
        <p:nvSpPr>
          <p:cNvPr id="3" name="Content Placeholder 2"/>
          <p:cNvSpPr>
            <a:spLocks noGrp="1"/>
          </p:cNvSpPr>
          <p:nvPr>
            <p:ph idx="1"/>
          </p:nvPr>
        </p:nvSpPr>
        <p:spPr/>
        <p:txBody>
          <a:bodyPr/>
          <a:lstStyle/>
          <a:p>
            <a:r>
              <a:rPr lang="en-US" dirty="0" smtClean="0"/>
              <a:t>But some surgeries require photo ID and or proof of address to register.</a:t>
            </a:r>
          </a:p>
          <a:p>
            <a:pPr marL="0" indent="0">
              <a:buNone/>
            </a:pPr>
            <a:endParaRPr lang="en-US" b="1" dirty="0"/>
          </a:p>
          <a:p>
            <a:r>
              <a:rPr lang="en-US" dirty="0" smtClean="0"/>
              <a:t>We provide letters to our clients stating that they are using our services, that we are available to support them and that they can use our </a:t>
            </a:r>
            <a:r>
              <a:rPr lang="en-US" dirty="0" err="1" smtClean="0"/>
              <a:t>daycentre</a:t>
            </a:r>
            <a:r>
              <a:rPr lang="en-US" dirty="0" smtClean="0"/>
              <a:t> address as a temporary address. But in areas where there are no services like ours, where does that leave rough sleepers?</a:t>
            </a:r>
          </a:p>
          <a:p>
            <a:r>
              <a:rPr lang="en-US" dirty="0" smtClean="0"/>
              <a:t>This situation leads to more attendance at minor injuries and A&amp;E departments, along with a lack of early intervention for some physical ailments which can then lead to hospital admission.</a:t>
            </a:r>
          </a:p>
          <a:p>
            <a:pPr marL="0" indent="0">
              <a:buNone/>
            </a:pPr>
            <a:endParaRPr lang="en-GB" dirty="0"/>
          </a:p>
        </p:txBody>
      </p:sp>
    </p:spTree>
    <p:extLst>
      <p:ext uri="{BB962C8B-B14F-4D97-AF65-F5344CB8AC3E}">
        <p14:creationId xmlns:p14="http://schemas.microsoft.com/office/powerpoint/2010/main" val="1656726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
            </a:r>
            <a:br>
              <a:rPr lang="en-US" sz="2000" dirty="0" smtClean="0"/>
            </a:br>
            <a:r>
              <a:rPr lang="en-GB" sz="2000" b="1" dirty="0" smtClean="0"/>
              <a:t>Issues accessing GP appointments</a:t>
            </a:r>
            <a:endParaRPr lang="en-GB" sz="2000" b="1"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smtClean="0"/>
              <a:t>According to NHS England:</a:t>
            </a:r>
          </a:p>
          <a:p>
            <a:r>
              <a:rPr lang="en-US" dirty="0"/>
              <a:t>You should be able to book or change an appointment at your GP </a:t>
            </a:r>
            <a:r>
              <a:rPr lang="en-US" dirty="0" smtClean="0"/>
              <a:t>surgery:</a:t>
            </a:r>
          </a:p>
          <a:p>
            <a:pPr marL="0" indent="0">
              <a:buNone/>
            </a:pPr>
            <a:r>
              <a:rPr lang="en-US" dirty="0" smtClean="0"/>
              <a:t>online, by phone or in </a:t>
            </a:r>
            <a:r>
              <a:rPr lang="en-US" dirty="0"/>
              <a:t>person, by going into the surgery and talking to the </a:t>
            </a:r>
            <a:r>
              <a:rPr lang="en-US" dirty="0" smtClean="0"/>
              <a:t>receptionist.</a:t>
            </a:r>
          </a:p>
          <a:p>
            <a:pPr marL="0" indent="0">
              <a:buNone/>
            </a:pPr>
            <a:r>
              <a:rPr lang="en-US" dirty="0" smtClean="0"/>
              <a:t>But with the </a:t>
            </a:r>
            <a:r>
              <a:rPr lang="en-US" dirty="0" err="1" smtClean="0"/>
              <a:t>Covid</a:t>
            </a:r>
            <a:r>
              <a:rPr lang="en-US" dirty="0" smtClean="0"/>
              <a:t> emergency GPs have discouraged people from attending the surgery and the main routes for getting an appointment are by phone or online.</a:t>
            </a:r>
            <a:endParaRPr lang="en-US" dirty="0"/>
          </a:p>
          <a:p>
            <a:pPr marL="0" indent="0">
              <a:buNone/>
            </a:pPr>
            <a:endParaRPr lang="en-GB" dirty="0"/>
          </a:p>
        </p:txBody>
      </p:sp>
    </p:spTree>
    <p:extLst>
      <p:ext uri="{BB962C8B-B14F-4D97-AF65-F5344CB8AC3E}">
        <p14:creationId xmlns:p14="http://schemas.microsoft.com/office/powerpoint/2010/main" val="3493105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GB" sz="2000" dirty="0" smtClean="0"/>
              <a:t>Telephone</a:t>
            </a:r>
            <a:endParaRPr lang="en-GB"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smtClean="0"/>
              <a:t>The majority of surgeries require you to phone at 8am to get a appointment on the same day. Many homeless people have phones but some don’t; and those who do will often have no credit to make calls with. The now standard “triage” prior to accessing an appointment can also be problematic.</a:t>
            </a:r>
          </a:p>
          <a:p>
            <a:r>
              <a:rPr lang="en-US" dirty="0" smtClean="0"/>
              <a:t>Our </a:t>
            </a:r>
            <a:r>
              <a:rPr lang="en-US" dirty="0" err="1" smtClean="0"/>
              <a:t>daycentre</a:t>
            </a:r>
            <a:r>
              <a:rPr lang="en-US" dirty="0" smtClean="0"/>
              <a:t> opens at 9am, meaning that all of the available appointments in our local surgeries will have been taken by the time our clients get a chance to ring using our phone.</a:t>
            </a:r>
          </a:p>
          <a:p>
            <a:r>
              <a:rPr lang="en-US" dirty="0" smtClean="0"/>
              <a:t>Recently a deaf client, just off the streets and working, was continually told by a local surgery that he would have to ring to get an appointment. He needed a sick note for work. The delay cost him his job.</a:t>
            </a:r>
            <a:endParaRPr lang="en-GB" dirty="0"/>
          </a:p>
        </p:txBody>
      </p:sp>
    </p:spTree>
    <p:extLst>
      <p:ext uri="{BB962C8B-B14F-4D97-AF65-F5344CB8AC3E}">
        <p14:creationId xmlns:p14="http://schemas.microsoft.com/office/powerpoint/2010/main" val="3093738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GB" sz="2000" b="1" dirty="0" err="1" smtClean="0"/>
              <a:t>EConsult</a:t>
            </a: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Very simply unusable if you aren’t registered at your surgery with an address, as you are unable to get past that page on the </a:t>
            </a:r>
            <a:r>
              <a:rPr lang="en-US" dirty="0" err="1" smtClean="0"/>
              <a:t>Econsult</a:t>
            </a:r>
            <a:r>
              <a:rPr lang="en-US" dirty="0" smtClean="0"/>
              <a:t> form.</a:t>
            </a:r>
          </a:p>
          <a:p>
            <a:r>
              <a:rPr lang="en-US" dirty="0" smtClean="0"/>
              <a:t>There are still some people who are not IT literate and lack the confidence to even fill the form in, particularly as the process asks questions that are entirely irrelevant to the issue the person needs assistance with.</a:t>
            </a:r>
          </a:p>
          <a:p>
            <a:r>
              <a:rPr lang="en-US" dirty="0" smtClean="0"/>
              <a:t>Access to IT</a:t>
            </a:r>
          </a:p>
          <a:p>
            <a:r>
              <a:rPr lang="en-US" dirty="0" smtClean="0"/>
              <a:t>For some it can be very useful but for those with issues or no IT, it doesn’t improve access.</a:t>
            </a:r>
          </a:p>
          <a:p>
            <a:r>
              <a:rPr lang="en-US" dirty="0" smtClean="0"/>
              <a:t>Some clients have a wide range of issues and my not be able to accurately describe symptoms and how they feel. This is where a lack of an in-person appointment can be problematic.</a:t>
            </a:r>
          </a:p>
          <a:p>
            <a:pPr marL="0" indent="0">
              <a:buNone/>
            </a:pPr>
            <a:r>
              <a:rPr lang="en-US" sz="1300" b="1" i="1" dirty="0" smtClean="0"/>
              <a:t>Example: </a:t>
            </a:r>
            <a:r>
              <a:rPr lang="en-US" sz="1300" i="1" dirty="0" smtClean="0"/>
              <a:t>Support worker completed an </a:t>
            </a:r>
            <a:r>
              <a:rPr lang="en-US" sz="1300" i="1" dirty="0" err="1" smtClean="0"/>
              <a:t>econsult</a:t>
            </a:r>
            <a:r>
              <a:rPr lang="en-US" sz="1300" i="1" dirty="0" smtClean="0"/>
              <a:t> with a client but made the point that he didn’t look well and in her opinion needed more than just an extension of his current medication. She asked for a face to face appointment.</a:t>
            </a:r>
          </a:p>
          <a:p>
            <a:pPr marL="0" indent="0">
              <a:buNone/>
            </a:pPr>
            <a:r>
              <a:rPr lang="en-US" sz="1300" i="1" dirty="0" smtClean="0"/>
              <a:t>The </a:t>
            </a:r>
            <a:r>
              <a:rPr lang="en-US" sz="1300" i="1" dirty="0" err="1" smtClean="0"/>
              <a:t>Dr</a:t>
            </a:r>
            <a:r>
              <a:rPr lang="en-US" sz="1300" i="1" dirty="0" smtClean="0"/>
              <a:t> rang, refused a face to face and in the end, just gave him a prescription. 3 days later he was admitted to hospital with an infection. </a:t>
            </a:r>
          </a:p>
          <a:p>
            <a:endParaRPr lang="en-US" dirty="0" smtClean="0"/>
          </a:p>
          <a:p>
            <a:pPr marL="0" indent="0">
              <a:buNone/>
            </a:pPr>
            <a:endParaRPr lang="en-US" dirty="0" smtClean="0"/>
          </a:p>
          <a:p>
            <a:endParaRPr lang="en-GB" dirty="0"/>
          </a:p>
        </p:txBody>
      </p:sp>
    </p:spTree>
    <p:extLst>
      <p:ext uri="{BB962C8B-B14F-4D97-AF65-F5344CB8AC3E}">
        <p14:creationId xmlns:p14="http://schemas.microsoft.com/office/powerpoint/2010/main" val="3388404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GB" sz="2000" dirty="0" smtClean="0"/>
              <a:t>Homeless Deaths and Health Inequalities</a:t>
            </a:r>
            <a:endParaRPr lang="en-GB" dirty="0"/>
          </a:p>
        </p:txBody>
      </p:sp>
      <p:sp>
        <p:nvSpPr>
          <p:cNvPr id="3" name="Content Placeholder 2"/>
          <p:cNvSpPr>
            <a:spLocks noGrp="1"/>
          </p:cNvSpPr>
          <p:nvPr>
            <p:ph idx="1"/>
          </p:nvPr>
        </p:nvSpPr>
        <p:spPr/>
        <p:txBody>
          <a:bodyPr/>
          <a:lstStyle/>
          <a:p>
            <a:pPr marL="0" indent="0" algn="ctr">
              <a:buNone/>
            </a:pPr>
            <a:r>
              <a:rPr lang="en-US" dirty="0"/>
              <a:t>The Dying Homeless Project recorded 976 deaths across England, Scotland, Wales, and Northern Ireland in 2020 – a 37% increase in the numbers reported </a:t>
            </a:r>
            <a:r>
              <a:rPr lang="en-US" dirty="0" smtClean="0"/>
              <a:t>in 2019</a:t>
            </a:r>
          </a:p>
          <a:p>
            <a:pPr marL="0" indent="0" algn="ctr">
              <a:buNone/>
            </a:pPr>
            <a:r>
              <a:rPr lang="en-US" dirty="0" smtClean="0"/>
              <a:t>So far, in 2021, 9 of our homeless or recently homeless clients have died and we are a charity based in Canterbury, alone.</a:t>
            </a:r>
          </a:p>
          <a:p>
            <a:pPr marL="0" indent="0" algn="ctr">
              <a:buNone/>
            </a:pPr>
            <a:endParaRPr lang="en-US" dirty="0" smtClean="0"/>
          </a:p>
          <a:p>
            <a:pPr marL="0" indent="0" algn="ctr">
              <a:buNone/>
            </a:pPr>
            <a:r>
              <a:rPr lang="en-US" dirty="0"/>
              <a:t>Public Health </a:t>
            </a:r>
            <a:r>
              <a:rPr lang="en-US" dirty="0" smtClean="0"/>
              <a:t>England’s data indicates </a:t>
            </a:r>
            <a:r>
              <a:rPr lang="en-US" dirty="0"/>
              <a:t>that 41% of people classified as rough sleepers have a long-term health condition. This compares to 28% of the general </a:t>
            </a:r>
            <a:r>
              <a:rPr lang="en-US" dirty="0" smtClean="0"/>
              <a:t>population</a:t>
            </a:r>
          </a:p>
          <a:p>
            <a:pPr marL="0" indent="0" algn="ctr">
              <a:buNone/>
            </a:pPr>
            <a:r>
              <a:rPr lang="en-US" dirty="0"/>
              <a:t>45% of homeless people have diagnosed mental health problems compared to 25% of the general population</a:t>
            </a:r>
          </a:p>
          <a:p>
            <a:pPr marL="0" indent="0" algn="ctr">
              <a:buNone/>
            </a:pPr>
            <a:endParaRPr lang="en-GB" dirty="0"/>
          </a:p>
        </p:txBody>
      </p:sp>
    </p:spTree>
    <p:extLst>
      <p:ext uri="{BB962C8B-B14F-4D97-AF65-F5344CB8AC3E}">
        <p14:creationId xmlns:p14="http://schemas.microsoft.com/office/powerpoint/2010/main" val="154927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r>
            <a:br>
              <a:rPr lang="en-US" dirty="0" smtClean="0"/>
            </a:br>
            <a:r>
              <a:rPr lang="en-GB" sz="2000" dirty="0">
                <a:solidFill>
                  <a:srgbClr val="31B4E6">
                    <a:lumMod val="75000"/>
                  </a:srgbClr>
                </a:solidFill>
              </a:rPr>
              <a:t>Homeless Deaths and Health Inequalities</a:t>
            </a:r>
            <a:endParaRPr lang="en-GB"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So issues such as high levels anxiety, depression and psychosis are common. </a:t>
            </a:r>
            <a:endParaRPr lang="en-US" dirty="0"/>
          </a:p>
          <a:p>
            <a:pPr marL="0" indent="0">
              <a:buNone/>
            </a:pPr>
            <a:r>
              <a:rPr lang="en-US" dirty="0" smtClean="0"/>
              <a:t>Common physical ailments include respiratory conditions, infections from poorly looked after injuries or injection sites, compromised immune systems</a:t>
            </a:r>
          </a:p>
          <a:p>
            <a:pPr marL="0" indent="0">
              <a:buNone/>
            </a:pPr>
            <a:endParaRPr lang="en-US" dirty="0"/>
          </a:p>
          <a:p>
            <a:pPr marL="0" indent="0">
              <a:buNone/>
            </a:pPr>
            <a:r>
              <a:rPr lang="en-US" dirty="0" smtClean="0"/>
              <a:t>This means that homeless people in general are more likely to need ongoing care within the NHS but find it more difficult to access.</a:t>
            </a:r>
          </a:p>
          <a:p>
            <a:pPr marL="0" indent="0">
              <a:buNone/>
            </a:pPr>
            <a:r>
              <a:rPr lang="en-US" dirty="0" smtClean="0"/>
              <a:t>Liaison with any identified support workers will go a long way to helping. Outreach workers, probation officers, staff working for homelessness charities, hostel support staff are just some of those who can assist.</a:t>
            </a:r>
          </a:p>
          <a:p>
            <a:pPr marL="0" indent="0">
              <a:buNone/>
            </a:pPr>
            <a:endParaRPr lang="en-US" dirty="0"/>
          </a:p>
        </p:txBody>
      </p:sp>
    </p:spTree>
    <p:extLst>
      <p:ext uri="{BB962C8B-B14F-4D97-AF65-F5344CB8AC3E}">
        <p14:creationId xmlns:p14="http://schemas.microsoft.com/office/powerpoint/2010/main" val="2772738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4583</TotalTime>
  <Words>1722</Words>
  <Application>Microsoft Office PowerPoint</Application>
  <PresentationFormat>Widescreen</PresentationFormat>
  <Paragraphs>110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Wisp</vt:lpstr>
      <vt:lpstr>How Primary Care Can Support The Homeless Community</vt:lpstr>
      <vt:lpstr> Learning Outcomes</vt:lpstr>
      <vt:lpstr>  Registration</vt:lpstr>
      <vt:lpstr> </vt:lpstr>
      <vt:lpstr> Issues accessing GP appointments</vt:lpstr>
      <vt:lpstr> Telephone</vt:lpstr>
      <vt:lpstr> EConsult</vt:lpstr>
      <vt:lpstr> Homeless Deaths and Health Inequalities</vt:lpstr>
      <vt:lpstr> Homeless Deaths and Health Inequalities</vt:lpstr>
      <vt:lpstr> Supporting Letters and Reports</vt:lpstr>
      <vt:lpstr> Stigma and Stereotyping</vt:lpstr>
      <vt:lpstr> Underlying Issues and Behaviour</vt:lpstr>
      <vt:lpstr> Evidence and Impact Statements from our clients</vt:lpstr>
      <vt:lpstr> Evidence and Impact Statements from our clients</vt:lpstr>
      <vt:lpstr> Evidence and Impact Statements from our clients</vt:lpstr>
      <vt:lpstr>Other Information</vt:lpstr>
      <vt:lpstr> Other Information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Primary Care Can Support The Homeless Community</dc:title>
  <dc:creator>Terry Gore</dc:creator>
  <cp:lastModifiedBy>Terry Gore</cp:lastModifiedBy>
  <cp:revision>42</cp:revision>
  <dcterms:created xsi:type="dcterms:W3CDTF">2021-10-25T15:50:59Z</dcterms:created>
  <dcterms:modified xsi:type="dcterms:W3CDTF">2021-11-01T13:20:50Z</dcterms:modified>
</cp:coreProperties>
</file>